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3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4.xml" ContentType="application/vnd.openxmlformats-officedocument.drawingml.chartshape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73"/>
  </p:notesMasterIdLst>
  <p:handoutMasterIdLst>
    <p:handoutMasterId r:id="rId74"/>
  </p:handoutMasterIdLst>
  <p:sldIdLst>
    <p:sldId id="359" r:id="rId4"/>
    <p:sldId id="443" r:id="rId5"/>
    <p:sldId id="358" r:id="rId6"/>
    <p:sldId id="444" r:id="rId7"/>
    <p:sldId id="445" r:id="rId8"/>
    <p:sldId id="497" r:id="rId9"/>
    <p:sldId id="498" r:id="rId10"/>
    <p:sldId id="507" r:id="rId11"/>
    <p:sldId id="499" r:id="rId12"/>
    <p:sldId id="500" r:id="rId13"/>
    <p:sldId id="530" r:id="rId14"/>
    <p:sldId id="529" r:id="rId15"/>
    <p:sldId id="505" r:id="rId16"/>
    <p:sldId id="421" r:id="rId17"/>
    <p:sldId id="422" r:id="rId18"/>
    <p:sldId id="284" r:id="rId19"/>
    <p:sldId id="432" r:id="rId20"/>
    <p:sldId id="433" r:id="rId21"/>
    <p:sldId id="434" r:id="rId22"/>
    <p:sldId id="435" r:id="rId23"/>
    <p:sldId id="377" r:id="rId24"/>
    <p:sldId id="390" r:id="rId25"/>
    <p:sldId id="430" r:id="rId26"/>
    <p:sldId id="431" r:id="rId27"/>
    <p:sldId id="508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14" r:id="rId36"/>
    <p:sldId id="517" r:id="rId37"/>
    <p:sldId id="518" r:id="rId38"/>
    <p:sldId id="340" r:id="rId39"/>
    <p:sldId id="342" r:id="rId40"/>
    <p:sldId id="384" r:id="rId41"/>
    <p:sldId id="385" r:id="rId42"/>
    <p:sldId id="386" r:id="rId43"/>
    <p:sldId id="356" r:id="rId44"/>
    <p:sldId id="527" r:id="rId45"/>
    <p:sldId id="503" r:id="rId46"/>
    <p:sldId id="504" r:id="rId47"/>
    <p:sldId id="540" r:id="rId48"/>
    <p:sldId id="513" r:id="rId49"/>
    <p:sldId id="512" r:id="rId50"/>
    <p:sldId id="511" r:id="rId51"/>
    <p:sldId id="393" r:id="rId52"/>
    <p:sldId id="395" r:id="rId53"/>
    <p:sldId id="396" r:id="rId54"/>
    <p:sldId id="397" r:id="rId55"/>
    <p:sldId id="398" r:id="rId56"/>
    <p:sldId id="399" r:id="rId57"/>
    <p:sldId id="400" r:id="rId58"/>
    <p:sldId id="412" r:id="rId59"/>
    <p:sldId id="413" r:id="rId60"/>
    <p:sldId id="534" r:id="rId61"/>
    <p:sldId id="535" r:id="rId62"/>
    <p:sldId id="539" r:id="rId63"/>
    <p:sldId id="537" r:id="rId64"/>
    <p:sldId id="516" r:id="rId65"/>
    <p:sldId id="297" r:id="rId66"/>
    <p:sldId id="531" r:id="rId67"/>
    <p:sldId id="367" r:id="rId68"/>
    <p:sldId id="528" r:id="rId69"/>
    <p:sldId id="532" r:id="rId70"/>
    <p:sldId id="542" r:id="rId71"/>
    <p:sldId id="541" r:id="rId72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BF1503"/>
    <a:srgbClr val="C1FC04"/>
    <a:srgbClr val="3FFF96"/>
    <a:srgbClr val="FF9900"/>
    <a:srgbClr val="FF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2" autoAdjust="0"/>
  </p:normalViewPr>
  <p:slideViewPr>
    <p:cSldViewPr>
      <p:cViewPr>
        <p:scale>
          <a:sx n="70" d="100"/>
          <a:sy n="70" d="100"/>
        </p:scale>
        <p:origin x="-726" y="-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DC%20&#3611;&#3637;%2062\ex%20&#3629;&#3640;&#3604;&#3619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DC%20&#3611;&#3637;%2062\ex%20&#3648;&#3621;&#3618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DC%20&#3611;&#3637;%2062\ex%20&#3627;&#3609;&#3629;&#3591;&#3588;&#3634;&#3618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E:\HDC%20&#3611;&#3637;%2062\ex&#3652;&#3617;&#3656;&#3612;&#3656;&#3634;&#3609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3611;&#3619;&#3632;&#3594;&#3640;&#3617;%20CSO%2014%20&#3626;&#3588;%2062\COPD%20R8%20&#3588;&#3619;&#3610;&#3623;&#3591;&#3592;&#3619;%20&#3611;&#3637;%2062\2.COPD%20R8%20&#3588;&#3619;&#3610;&#3623;&#3591;&#3592;&#3619;%20&#3611;&#3637;%2062%20-%20update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10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1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7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Relationship Id="rId4" Type="http://schemas.microsoft.com/office/2011/relationships/chartColorStyle" Target="colors1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DC%20&#3611;&#3637;%2062\ex%20&#3627;&#3609;&#3629;&#3591;&#3610;&#3633;&#362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cs typeface="+mj-cs"/>
              </a:defRPr>
            </a:pPr>
            <a:r>
              <a:rPr lang="th-TH" dirty="0">
                <a:cs typeface="+mj-cs"/>
              </a:rPr>
              <a:t>จำนวนผู้เสียชีวิต</a:t>
            </a:r>
            <a:r>
              <a:rPr lang="th-TH" baseline="0" dirty="0">
                <a:cs typeface="+mj-cs"/>
              </a:rPr>
              <a:t> (คน)</a:t>
            </a:r>
            <a:endParaRPr lang="th-TH" dirty="0">
              <a:cs typeface="+mj-cs"/>
            </a:endParaRPr>
          </a:p>
        </c:rich>
      </c:tx>
      <c:layout>
        <c:manualLayout>
          <c:xMode val="edge"/>
          <c:yMode val="edge"/>
          <c:x val="3.6839105977033042E-2"/>
          <c:y val="3.061038309014950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จำนวนตาย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F3-4E2D-8F2A-16C5678F31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ปอดบวม</c:v>
                </c:pt>
                <c:pt idx="1">
                  <c:v>เลือดออกในสมอง</c:v>
                </c:pt>
                <c:pt idx="2">
                  <c:v>อาการแสดงและสิ่งผิดปกติที่พบจากการตรวจทางคลีนิกและตรวจทางห้องปฏิบัติการ</c:v>
                </c:pt>
                <c:pt idx="3">
                  <c:v>การบาดเจ็บภายในกระโหลกศีรษะ</c:v>
                </c:pt>
                <c:pt idx="4">
                  <c:v>หัวใจเต้นผิดจังหวะ</c:v>
                </c:pt>
                <c:pt idx="5">
                  <c:v>กล้ามเนื้อหัวใจตายเฉียบพลัน</c:v>
                </c:pt>
                <c:pt idx="6">
                  <c:v>หัวใจล้มเหลว</c:v>
                </c:pt>
                <c:pt idx="7">
                  <c:v>โรคอื่น ๆ ของระบบทางเดินหายใจ</c:v>
                </c:pt>
                <c:pt idx="8">
                  <c:v>โรคปอดอุดกั้นแบบเรื้อรัง</c:v>
                </c:pt>
                <c:pt idx="9">
                  <c:v>โลหิตเป็นพิษ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19529</c:v>
                </c:pt>
                <c:pt idx="1">
                  <c:v>8441</c:v>
                </c:pt>
                <c:pt idx="2">
                  <c:v>7422</c:v>
                </c:pt>
                <c:pt idx="3">
                  <c:v>6153</c:v>
                </c:pt>
                <c:pt idx="4">
                  <c:v>6024</c:v>
                </c:pt>
                <c:pt idx="5">
                  <c:v>5655</c:v>
                </c:pt>
                <c:pt idx="6">
                  <c:v>4541</c:v>
                </c:pt>
                <c:pt idx="7">
                  <c:v>4119</c:v>
                </c:pt>
                <c:pt idx="8">
                  <c:v>4103</c:v>
                </c:pt>
                <c:pt idx="9">
                  <c:v>4012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F3-4E2D-8F2A-16C5678F3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3247488"/>
        <c:axId val="323257472"/>
      </c:barChart>
      <c:catAx>
        <c:axId val="32324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h-TH"/>
          </a:p>
        </c:txPr>
        <c:crossAx val="323257472"/>
        <c:crosses val="autoZero"/>
        <c:auto val="1"/>
        <c:lblAlgn val="ctr"/>
        <c:lblOffset val="100"/>
        <c:noMultiLvlLbl val="0"/>
      </c:catAx>
      <c:valAx>
        <c:axId val="3232574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323247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ขึ้นไป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th-TH" sz="2800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59, 61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และ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62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อุดรธานี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'59-61-62'!$C$31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'59-61-62'!$B$32:$B$52</c:f>
              <c:strCache>
                <c:ptCount val="21"/>
                <c:pt idx="0">
                  <c:v>เมืองอุดรฯ</c:v>
                </c:pt>
                <c:pt idx="1">
                  <c:v>กุดจับ</c:v>
                </c:pt>
                <c:pt idx="2">
                  <c:v>หนองวัวซอ</c:v>
                </c:pt>
                <c:pt idx="3">
                  <c:v>กุมภวาปี</c:v>
                </c:pt>
                <c:pt idx="4">
                  <c:v>โนนสะอาด</c:v>
                </c:pt>
                <c:pt idx="5">
                  <c:v>หนองหาน</c:v>
                </c:pt>
                <c:pt idx="6">
                  <c:v>ทุ่งฝน</c:v>
                </c:pt>
                <c:pt idx="7">
                  <c:v>ไชยวาน</c:v>
                </c:pt>
                <c:pt idx="8">
                  <c:v>ศรีธาตุ</c:v>
                </c:pt>
                <c:pt idx="9">
                  <c:v>วังสามหมอ</c:v>
                </c:pt>
                <c:pt idx="10">
                  <c:v>บ้านดุง</c:v>
                </c:pt>
                <c:pt idx="11">
                  <c:v>บ้านผือ</c:v>
                </c:pt>
                <c:pt idx="12">
                  <c:v>น้ำโสม</c:v>
                </c:pt>
                <c:pt idx="13">
                  <c:v>เพ็ญ</c:v>
                </c:pt>
                <c:pt idx="14">
                  <c:v>สร้างคอม</c:v>
                </c:pt>
                <c:pt idx="15">
                  <c:v>หนองแสง</c:v>
                </c:pt>
                <c:pt idx="16">
                  <c:v>นายูง</c:v>
                </c:pt>
                <c:pt idx="17">
                  <c:v>พิบูลย์รักษ์</c:v>
                </c:pt>
                <c:pt idx="18">
                  <c:v>กู่แก้ว</c:v>
                </c:pt>
                <c:pt idx="19">
                  <c:v>ประจักษ์ฯ</c:v>
                </c:pt>
                <c:pt idx="20">
                  <c:v>รวม</c:v>
                </c:pt>
              </c:strCache>
            </c:strRef>
          </c:cat>
          <c:val>
            <c:numRef>
              <c:f>'59-61-62'!$C$32:$C$52</c:f>
              <c:numCache>
                <c:formatCode>General</c:formatCode>
                <c:ptCount val="21"/>
                <c:pt idx="0">
                  <c:v>66.61</c:v>
                </c:pt>
                <c:pt idx="1">
                  <c:v>151.88999999999999</c:v>
                </c:pt>
                <c:pt idx="2">
                  <c:v>118.25</c:v>
                </c:pt>
                <c:pt idx="3">
                  <c:v>128.28</c:v>
                </c:pt>
                <c:pt idx="4">
                  <c:v>109.68</c:v>
                </c:pt>
                <c:pt idx="5">
                  <c:v>178.91</c:v>
                </c:pt>
                <c:pt idx="6">
                  <c:v>90.32</c:v>
                </c:pt>
                <c:pt idx="7">
                  <c:v>59.62</c:v>
                </c:pt>
                <c:pt idx="8">
                  <c:v>156.47</c:v>
                </c:pt>
                <c:pt idx="9">
                  <c:v>274.68</c:v>
                </c:pt>
                <c:pt idx="10">
                  <c:v>226.91</c:v>
                </c:pt>
                <c:pt idx="11">
                  <c:v>154.46</c:v>
                </c:pt>
                <c:pt idx="12">
                  <c:v>86.13</c:v>
                </c:pt>
                <c:pt idx="13">
                  <c:v>104.8</c:v>
                </c:pt>
                <c:pt idx="14">
                  <c:v>231.75</c:v>
                </c:pt>
                <c:pt idx="15">
                  <c:v>79.819999999999993</c:v>
                </c:pt>
                <c:pt idx="16">
                  <c:v>55.88</c:v>
                </c:pt>
                <c:pt idx="17">
                  <c:v>40.28</c:v>
                </c:pt>
                <c:pt idx="18">
                  <c:v>64.099999999999994</c:v>
                </c:pt>
                <c:pt idx="19">
                  <c:v>0</c:v>
                </c:pt>
                <c:pt idx="20">
                  <c:v>123.99</c:v>
                </c:pt>
              </c:numCache>
            </c:numRef>
          </c:val>
        </c:ser>
        <c:ser>
          <c:idx val="1"/>
          <c:order val="1"/>
          <c:tx>
            <c:strRef>
              <c:f>'59-61-62'!$D$31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'59-61-62'!$B$32:$B$52</c:f>
              <c:strCache>
                <c:ptCount val="21"/>
                <c:pt idx="0">
                  <c:v>เมืองอุดรฯ</c:v>
                </c:pt>
                <c:pt idx="1">
                  <c:v>กุดจับ</c:v>
                </c:pt>
                <c:pt idx="2">
                  <c:v>หนองวัวซอ</c:v>
                </c:pt>
                <c:pt idx="3">
                  <c:v>กุมภวาปี</c:v>
                </c:pt>
                <c:pt idx="4">
                  <c:v>โนนสะอาด</c:v>
                </c:pt>
                <c:pt idx="5">
                  <c:v>หนองหาน</c:v>
                </c:pt>
                <c:pt idx="6">
                  <c:v>ทุ่งฝน</c:v>
                </c:pt>
                <c:pt idx="7">
                  <c:v>ไชยวาน</c:v>
                </c:pt>
                <c:pt idx="8">
                  <c:v>ศรีธาตุ</c:v>
                </c:pt>
                <c:pt idx="9">
                  <c:v>วังสามหมอ</c:v>
                </c:pt>
                <c:pt idx="10">
                  <c:v>บ้านดุง</c:v>
                </c:pt>
                <c:pt idx="11">
                  <c:v>บ้านผือ</c:v>
                </c:pt>
                <c:pt idx="12">
                  <c:v>น้ำโสม</c:v>
                </c:pt>
                <c:pt idx="13">
                  <c:v>เพ็ญ</c:v>
                </c:pt>
                <c:pt idx="14">
                  <c:v>สร้างคอม</c:v>
                </c:pt>
                <c:pt idx="15">
                  <c:v>หนองแสง</c:v>
                </c:pt>
                <c:pt idx="16">
                  <c:v>นายูง</c:v>
                </c:pt>
                <c:pt idx="17">
                  <c:v>พิบูลย์รักษ์</c:v>
                </c:pt>
                <c:pt idx="18">
                  <c:v>กู่แก้ว</c:v>
                </c:pt>
                <c:pt idx="19">
                  <c:v>ประจักษ์ฯ</c:v>
                </c:pt>
                <c:pt idx="20">
                  <c:v>รวม</c:v>
                </c:pt>
              </c:strCache>
            </c:strRef>
          </c:cat>
          <c:val>
            <c:numRef>
              <c:f>'59-61-62'!$D$32:$D$52</c:f>
              <c:numCache>
                <c:formatCode>General</c:formatCode>
                <c:ptCount val="21"/>
                <c:pt idx="0">
                  <c:v>63.29</c:v>
                </c:pt>
                <c:pt idx="1">
                  <c:v>127.91</c:v>
                </c:pt>
                <c:pt idx="2">
                  <c:v>102.85</c:v>
                </c:pt>
                <c:pt idx="3">
                  <c:v>167.83</c:v>
                </c:pt>
                <c:pt idx="4">
                  <c:v>146.15</c:v>
                </c:pt>
                <c:pt idx="5">
                  <c:v>169.94</c:v>
                </c:pt>
                <c:pt idx="6">
                  <c:v>118.09</c:v>
                </c:pt>
                <c:pt idx="7">
                  <c:v>99.13</c:v>
                </c:pt>
                <c:pt idx="8">
                  <c:v>206.03</c:v>
                </c:pt>
                <c:pt idx="9">
                  <c:v>165.7</c:v>
                </c:pt>
                <c:pt idx="10">
                  <c:v>235.54</c:v>
                </c:pt>
                <c:pt idx="11">
                  <c:v>188.15</c:v>
                </c:pt>
                <c:pt idx="12">
                  <c:v>112.3</c:v>
                </c:pt>
                <c:pt idx="13">
                  <c:v>97.66</c:v>
                </c:pt>
                <c:pt idx="14">
                  <c:v>72.87</c:v>
                </c:pt>
                <c:pt idx="15">
                  <c:v>157.38999999999999</c:v>
                </c:pt>
                <c:pt idx="16">
                  <c:v>85</c:v>
                </c:pt>
                <c:pt idx="17">
                  <c:v>105</c:v>
                </c:pt>
                <c:pt idx="18">
                  <c:v>167.8</c:v>
                </c:pt>
                <c:pt idx="19">
                  <c:v>46.38</c:v>
                </c:pt>
                <c:pt idx="20">
                  <c:v>127.79</c:v>
                </c:pt>
              </c:numCache>
            </c:numRef>
          </c:val>
        </c:ser>
        <c:ser>
          <c:idx val="2"/>
          <c:order val="2"/>
          <c:tx>
            <c:strRef>
              <c:f>'59-61-62'!$E$31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cat>
            <c:strRef>
              <c:f>'59-61-62'!$B$32:$B$52</c:f>
              <c:strCache>
                <c:ptCount val="21"/>
                <c:pt idx="0">
                  <c:v>เมืองอุดรฯ</c:v>
                </c:pt>
                <c:pt idx="1">
                  <c:v>กุดจับ</c:v>
                </c:pt>
                <c:pt idx="2">
                  <c:v>หนองวัวซอ</c:v>
                </c:pt>
                <c:pt idx="3">
                  <c:v>กุมภวาปี</c:v>
                </c:pt>
                <c:pt idx="4">
                  <c:v>โนนสะอาด</c:v>
                </c:pt>
                <c:pt idx="5">
                  <c:v>หนองหาน</c:v>
                </c:pt>
                <c:pt idx="6">
                  <c:v>ทุ่งฝน</c:v>
                </c:pt>
                <c:pt idx="7">
                  <c:v>ไชยวาน</c:v>
                </c:pt>
                <c:pt idx="8">
                  <c:v>ศรีธาตุ</c:v>
                </c:pt>
                <c:pt idx="9">
                  <c:v>วังสามหมอ</c:v>
                </c:pt>
                <c:pt idx="10">
                  <c:v>บ้านดุง</c:v>
                </c:pt>
                <c:pt idx="11">
                  <c:v>บ้านผือ</c:v>
                </c:pt>
                <c:pt idx="12">
                  <c:v>น้ำโสม</c:v>
                </c:pt>
                <c:pt idx="13">
                  <c:v>เพ็ญ</c:v>
                </c:pt>
                <c:pt idx="14">
                  <c:v>สร้างคอม</c:v>
                </c:pt>
                <c:pt idx="15">
                  <c:v>หนองแสง</c:v>
                </c:pt>
                <c:pt idx="16">
                  <c:v>นายูง</c:v>
                </c:pt>
                <c:pt idx="17">
                  <c:v>พิบูลย์รักษ์</c:v>
                </c:pt>
                <c:pt idx="18">
                  <c:v>กู่แก้ว</c:v>
                </c:pt>
                <c:pt idx="19">
                  <c:v>ประจักษ์ฯ</c:v>
                </c:pt>
                <c:pt idx="20">
                  <c:v>รวม</c:v>
                </c:pt>
              </c:strCache>
            </c:strRef>
          </c:cat>
          <c:val>
            <c:numRef>
              <c:f>'59-61-62'!$E$32:$E$52</c:f>
              <c:numCache>
                <c:formatCode>General</c:formatCode>
                <c:ptCount val="21"/>
                <c:pt idx="0">
                  <c:v>54.9</c:v>
                </c:pt>
                <c:pt idx="1">
                  <c:v>71.67</c:v>
                </c:pt>
                <c:pt idx="2">
                  <c:v>83.2</c:v>
                </c:pt>
                <c:pt idx="3">
                  <c:v>145.81</c:v>
                </c:pt>
                <c:pt idx="4">
                  <c:v>125.14</c:v>
                </c:pt>
                <c:pt idx="5">
                  <c:v>185.88</c:v>
                </c:pt>
                <c:pt idx="6">
                  <c:v>90.53</c:v>
                </c:pt>
                <c:pt idx="7">
                  <c:v>60</c:v>
                </c:pt>
                <c:pt idx="8">
                  <c:v>191.3</c:v>
                </c:pt>
                <c:pt idx="9">
                  <c:v>149.37</c:v>
                </c:pt>
                <c:pt idx="10">
                  <c:v>194.41</c:v>
                </c:pt>
                <c:pt idx="11">
                  <c:v>169.64</c:v>
                </c:pt>
                <c:pt idx="12">
                  <c:v>78.319999999999993</c:v>
                </c:pt>
                <c:pt idx="13">
                  <c:v>68.64</c:v>
                </c:pt>
                <c:pt idx="14">
                  <c:v>47.27</c:v>
                </c:pt>
                <c:pt idx="15">
                  <c:v>107.62</c:v>
                </c:pt>
                <c:pt idx="16">
                  <c:v>82.43</c:v>
                </c:pt>
                <c:pt idx="17">
                  <c:v>46.67</c:v>
                </c:pt>
                <c:pt idx="18">
                  <c:v>115.56</c:v>
                </c:pt>
                <c:pt idx="19">
                  <c:v>19.61</c:v>
                </c:pt>
                <c:pt idx="20">
                  <c:v>108.16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009152"/>
        <c:axId val="323019136"/>
        <c:axId val="0"/>
      </c:bar3DChart>
      <c:catAx>
        <c:axId val="323009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3019136"/>
        <c:crosses val="autoZero"/>
        <c:auto val="1"/>
        <c:lblAlgn val="ctr"/>
        <c:lblOffset val="100"/>
        <c:noMultiLvlLbl val="0"/>
      </c:catAx>
      <c:valAx>
        <c:axId val="323019136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230091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ปีขึ้นไปปีงบประมาณ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เลย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'[ex เลย.xlsx]61-62'!$B$2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'[ex เลย.xlsx]61-62'!$A$3:$A$17</c:f>
              <c:strCache>
                <c:ptCount val="15"/>
                <c:pt idx="0">
                  <c:v>เมืองเลย</c:v>
                </c:pt>
                <c:pt idx="1">
                  <c:v>นาด้วง</c:v>
                </c:pt>
                <c:pt idx="2">
                  <c:v>เชียงคาน</c:v>
                </c:pt>
                <c:pt idx="3">
                  <c:v>ปากชม</c:v>
                </c:pt>
                <c:pt idx="4">
                  <c:v>ด่านซ้าย</c:v>
                </c:pt>
                <c:pt idx="5">
                  <c:v>นาแห้ว</c:v>
                </c:pt>
                <c:pt idx="6">
                  <c:v>ภูเรือ</c:v>
                </c:pt>
                <c:pt idx="7">
                  <c:v>ท่าลี่</c:v>
                </c:pt>
                <c:pt idx="8">
                  <c:v>วังสะพุง</c:v>
                </c:pt>
                <c:pt idx="9">
                  <c:v>ภูกระดึง</c:v>
                </c:pt>
                <c:pt idx="10">
                  <c:v>ภูหลวง</c:v>
                </c:pt>
                <c:pt idx="11">
                  <c:v>ผาขาว</c:v>
                </c:pt>
                <c:pt idx="12">
                  <c:v>เอราวัณ</c:v>
                </c:pt>
                <c:pt idx="13">
                  <c:v>หนองหิน</c:v>
                </c:pt>
                <c:pt idx="14">
                  <c:v>รวม</c:v>
                </c:pt>
              </c:strCache>
            </c:strRef>
          </c:cat>
          <c:val>
            <c:numRef>
              <c:f>'[ex เลย.xlsx]61-62'!$B$3:$B$17</c:f>
              <c:numCache>
                <c:formatCode>General</c:formatCode>
                <c:ptCount val="15"/>
                <c:pt idx="0">
                  <c:v>78.37</c:v>
                </c:pt>
                <c:pt idx="1">
                  <c:v>41.25</c:v>
                </c:pt>
                <c:pt idx="2">
                  <c:v>108.91</c:v>
                </c:pt>
                <c:pt idx="3">
                  <c:v>81.19</c:v>
                </c:pt>
                <c:pt idx="4">
                  <c:v>65.98</c:v>
                </c:pt>
                <c:pt idx="5">
                  <c:v>101.3</c:v>
                </c:pt>
                <c:pt idx="6">
                  <c:v>51.43</c:v>
                </c:pt>
                <c:pt idx="7">
                  <c:v>185.47</c:v>
                </c:pt>
                <c:pt idx="8">
                  <c:v>137.35</c:v>
                </c:pt>
                <c:pt idx="9">
                  <c:v>71.88</c:v>
                </c:pt>
                <c:pt idx="10">
                  <c:v>72.650000000000006</c:v>
                </c:pt>
                <c:pt idx="11">
                  <c:v>197.31</c:v>
                </c:pt>
                <c:pt idx="12">
                  <c:v>106.09</c:v>
                </c:pt>
                <c:pt idx="13">
                  <c:v>152.16999999999999</c:v>
                </c:pt>
                <c:pt idx="14">
                  <c:v>99.87</c:v>
                </c:pt>
              </c:numCache>
            </c:numRef>
          </c:val>
        </c:ser>
        <c:ser>
          <c:idx val="1"/>
          <c:order val="1"/>
          <c:tx>
            <c:strRef>
              <c:f>'[ex เลย.xlsx]61-62'!$C$2</c:f>
              <c:strCache>
                <c:ptCount val="1"/>
                <c:pt idx="0">
                  <c:v>ปี 62 (ต.ค-มิ.ย)</c:v>
                </c:pt>
              </c:strCache>
            </c:strRef>
          </c:tx>
          <c:invertIfNegative val="0"/>
          <c:cat>
            <c:strRef>
              <c:f>'[ex เลย.xlsx]61-62'!$A$3:$A$17</c:f>
              <c:strCache>
                <c:ptCount val="15"/>
                <c:pt idx="0">
                  <c:v>เมืองเลย</c:v>
                </c:pt>
                <c:pt idx="1">
                  <c:v>นาด้วง</c:v>
                </c:pt>
                <c:pt idx="2">
                  <c:v>เชียงคาน</c:v>
                </c:pt>
                <c:pt idx="3">
                  <c:v>ปากชม</c:v>
                </c:pt>
                <c:pt idx="4">
                  <c:v>ด่านซ้าย</c:v>
                </c:pt>
                <c:pt idx="5">
                  <c:v>นาแห้ว</c:v>
                </c:pt>
                <c:pt idx="6">
                  <c:v>ภูเรือ</c:v>
                </c:pt>
                <c:pt idx="7">
                  <c:v>ท่าลี่</c:v>
                </c:pt>
                <c:pt idx="8">
                  <c:v>วังสะพุง</c:v>
                </c:pt>
                <c:pt idx="9">
                  <c:v>ภูกระดึง</c:v>
                </c:pt>
                <c:pt idx="10">
                  <c:v>ภูหลวง</c:v>
                </c:pt>
                <c:pt idx="11">
                  <c:v>ผาขาว</c:v>
                </c:pt>
                <c:pt idx="12">
                  <c:v>เอราวัณ</c:v>
                </c:pt>
                <c:pt idx="13">
                  <c:v>หนองหิน</c:v>
                </c:pt>
                <c:pt idx="14">
                  <c:v>รวม</c:v>
                </c:pt>
              </c:strCache>
            </c:strRef>
          </c:cat>
          <c:val>
            <c:numRef>
              <c:f>'[ex เลย.xlsx]61-62'!$C$3:$C$17</c:f>
              <c:numCache>
                <c:formatCode>General</c:formatCode>
                <c:ptCount val="15"/>
                <c:pt idx="0">
                  <c:v>64.59</c:v>
                </c:pt>
                <c:pt idx="1">
                  <c:v>61.43</c:v>
                </c:pt>
                <c:pt idx="2">
                  <c:v>64.319999999999993</c:v>
                </c:pt>
                <c:pt idx="3">
                  <c:v>76.05</c:v>
                </c:pt>
                <c:pt idx="4">
                  <c:v>56.33</c:v>
                </c:pt>
                <c:pt idx="5">
                  <c:v>84.72</c:v>
                </c:pt>
                <c:pt idx="6">
                  <c:v>46.74</c:v>
                </c:pt>
                <c:pt idx="7">
                  <c:v>156.72999999999999</c:v>
                </c:pt>
                <c:pt idx="8">
                  <c:v>93.85</c:v>
                </c:pt>
                <c:pt idx="9">
                  <c:v>37.380000000000003</c:v>
                </c:pt>
                <c:pt idx="10">
                  <c:v>41.9</c:v>
                </c:pt>
                <c:pt idx="11">
                  <c:v>146.26</c:v>
                </c:pt>
                <c:pt idx="12">
                  <c:v>82.57</c:v>
                </c:pt>
                <c:pt idx="13">
                  <c:v>105.8</c:v>
                </c:pt>
                <c:pt idx="14">
                  <c:v>76.42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062784"/>
        <c:axId val="323068672"/>
        <c:axId val="0"/>
      </c:bar3DChart>
      <c:catAx>
        <c:axId val="323062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3068672"/>
        <c:crosses val="autoZero"/>
        <c:auto val="1"/>
        <c:lblAlgn val="ctr"/>
        <c:lblOffset val="100"/>
        <c:noMultiLvlLbl val="0"/>
      </c:catAx>
      <c:valAx>
        <c:axId val="323068672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230627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0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อายุ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ปีขึ้นไป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th-TH" sz="2800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หนองคาย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07284039147165"/>
          <c:y val="0.21125938673981204"/>
          <c:w val="0.84192715960852837"/>
          <c:h val="0.405811875494800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'[ex หนองคาย.xlsx]61-62'!$B$2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'[ex หนองคาย.xlsx]61-62'!$A$3:$A$12</c:f>
              <c:strCache>
                <c:ptCount val="10"/>
                <c:pt idx="0">
                  <c:v>เมืองหนองคาย</c:v>
                </c:pt>
                <c:pt idx="1">
                  <c:v>ท่าบ่อ</c:v>
                </c:pt>
                <c:pt idx="2">
                  <c:v>โพนพิสัย</c:v>
                </c:pt>
                <c:pt idx="3">
                  <c:v>ศรีเชียงใหม่</c:v>
                </c:pt>
                <c:pt idx="4">
                  <c:v>สังคม</c:v>
                </c:pt>
                <c:pt idx="5">
                  <c:v>สระใคร</c:v>
                </c:pt>
                <c:pt idx="6">
                  <c:v>เฝ้าไร่</c:v>
                </c:pt>
                <c:pt idx="7">
                  <c:v>รัตนวาปี</c:v>
                </c:pt>
                <c:pt idx="8">
                  <c:v>โพธิ์ตาก</c:v>
                </c:pt>
                <c:pt idx="9">
                  <c:v>รวม</c:v>
                </c:pt>
              </c:strCache>
            </c:strRef>
          </c:cat>
          <c:val>
            <c:numRef>
              <c:f>'[ex หนองคาย.xlsx]61-62'!$B$3:$B$12</c:f>
              <c:numCache>
                <c:formatCode>General</c:formatCode>
                <c:ptCount val="10"/>
                <c:pt idx="0">
                  <c:v>94.38</c:v>
                </c:pt>
                <c:pt idx="1">
                  <c:v>107.2</c:v>
                </c:pt>
                <c:pt idx="2">
                  <c:v>96.63</c:v>
                </c:pt>
                <c:pt idx="3">
                  <c:v>216.67</c:v>
                </c:pt>
                <c:pt idx="4">
                  <c:v>149.21</c:v>
                </c:pt>
                <c:pt idx="5">
                  <c:v>60.29</c:v>
                </c:pt>
                <c:pt idx="6">
                  <c:v>119.75</c:v>
                </c:pt>
                <c:pt idx="7">
                  <c:v>123.53</c:v>
                </c:pt>
                <c:pt idx="8">
                  <c:v>126.47</c:v>
                </c:pt>
                <c:pt idx="9">
                  <c:v>115.59</c:v>
                </c:pt>
              </c:numCache>
            </c:numRef>
          </c:val>
        </c:ser>
        <c:ser>
          <c:idx val="1"/>
          <c:order val="1"/>
          <c:tx>
            <c:strRef>
              <c:f>'[ex หนองคาย.xlsx]61-62'!$C$2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cat>
            <c:strRef>
              <c:f>'[ex หนองคาย.xlsx]61-62'!$A$3:$A$12</c:f>
              <c:strCache>
                <c:ptCount val="10"/>
                <c:pt idx="0">
                  <c:v>เมืองหนองคาย</c:v>
                </c:pt>
                <c:pt idx="1">
                  <c:v>ท่าบ่อ</c:v>
                </c:pt>
                <c:pt idx="2">
                  <c:v>โพนพิสัย</c:v>
                </c:pt>
                <c:pt idx="3">
                  <c:v>ศรีเชียงใหม่</c:v>
                </c:pt>
                <c:pt idx="4">
                  <c:v>สังคม</c:v>
                </c:pt>
                <c:pt idx="5">
                  <c:v>สระใคร</c:v>
                </c:pt>
                <c:pt idx="6">
                  <c:v>เฝ้าไร่</c:v>
                </c:pt>
                <c:pt idx="7">
                  <c:v>รัตนวาปี</c:v>
                </c:pt>
                <c:pt idx="8">
                  <c:v>โพธิ์ตาก</c:v>
                </c:pt>
                <c:pt idx="9">
                  <c:v>รวม</c:v>
                </c:pt>
              </c:strCache>
            </c:strRef>
          </c:cat>
          <c:val>
            <c:numRef>
              <c:f>'[ex หนองคาย.xlsx]61-62'!$C$3:$C$12</c:f>
              <c:numCache>
                <c:formatCode>General</c:formatCode>
                <c:ptCount val="10"/>
                <c:pt idx="0">
                  <c:v>82.03</c:v>
                </c:pt>
                <c:pt idx="1">
                  <c:v>89.82</c:v>
                </c:pt>
                <c:pt idx="2">
                  <c:v>76.45</c:v>
                </c:pt>
                <c:pt idx="3">
                  <c:v>155.37</c:v>
                </c:pt>
                <c:pt idx="4">
                  <c:v>126.05</c:v>
                </c:pt>
                <c:pt idx="5">
                  <c:v>61.9</c:v>
                </c:pt>
                <c:pt idx="6">
                  <c:v>94.81</c:v>
                </c:pt>
                <c:pt idx="7">
                  <c:v>109.52</c:v>
                </c:pt>
                <c:pt idx="8">
                  <c:v>63.89</c:v>
                </c:pt>
                <c:pt idx="9">
                  <c:v>94.53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126016"/>
        <c:axId val="323127552"/>
        <c:axId val="0"/>
      </c:bar3DChart>
      <c:catAx>
        <c:axId val="323126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3127552"/>
        <c:crosses val="autoZero"/>
        <c:auto val="1"/>
        <c:lblAlgn val="ctr"/>
        <c:lblOffset val="100"/>
        <c:noMultiLvlLbl val="0"/>
      </c:catAx>
      <c:valAx>
        <c:axId val="323127552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231260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0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กำเริบเฉียบพลัน</a:t>
            </a: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ในผู้ป่วย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ขึ้น</a:t>
            </a: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ไป</a:t>
            </a:r>
          </a:p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สกลนคร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90459879850135"/>
          <c:y val="0.22529958429858044"/>
          <c:w val="0.87542872375328085"/>
          <c:h val="0.507769027035404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Sheet2!$A$2:$A$20</c:f>
              <c:strCache>
                <c:ptCount val="19"/>
                <c:pt idx="0">
                  <c:v>เมือง</c:v>
                </c:pt>
                <c:pt idx="1">
                  <c:v>กุสุมาลย์</c:v>
                </c:pt>
                <c:pt idx="2">
                  <c:v>กุดบาก</c:v>
                </c:pt>
                <c:pt idx="3">
                  <c:v>พรรณานิคม</c:v>
                </c:pt>
                <c:pt idx="4">
                  <c:v>พังโคน</c:v>
                </c:pt>
                <c:pt idx="5">
                  <c:v>วาริชภูมิ</c:v>
                </c:pt>
                <c:pt idx="6">
                  <c:v>นิคมน้ำอูน</c:v>
                </c:pt>
                <c:pt idx="7">
                  <c:v>วานรนิวาส</c:v>
                </c:pt>
                <c:pt idx="8">
                  <c:v>คำตากล้า</c:v>
                </c:pt>
                <c:pt idx="9">
                  <c:v>บ้านม่วง</c:v>
                </c:pt>
                <c:pt idx="10">
                  <c:v>อากาศอำนวย</c:v>
                </c:pt>
                <c:pt idx="11">
                  <c:v>สว่างแดนดิน</c:v>
                </c:pt>
                <c:pt idx="12">
                  <c:v>ส่องดาว</c:v>
                </c:pt>
                <c:pt idx="13">
                  <c:v>เต่างอย</c:v>
                </c:pt>
                <c:pt idx="14">
                  <c:v>โคกศรีสุพรรณ</c:v>
                </c:pt>
                <c:pt idx="15">
                  <c:v>เจริญศิลป์</c:v>
                </c:pt>
                <c:pt idx="16">
                  <c:v>โพนนาแก้ว</c:v>
                </c:pt>
                <c:pt idx="17">
                  <c:v>ภูพาน</c:v>
                </c:pt>
                <c:pt idx="18">
                  <c:v>รวม</c:v>
                </c:pt>
              </c:strCache>
            </c:strRef>
          </c:cat>
          <c:val>
            <c:numRef>
              <c:f>Sheet2!$B$2:$B$20</c:f>
              <c:numCache>
                <c:formatCode>General</c:formatCode>
                <c:ptCount val="19"/>
                <c:pt idx="0">
                  <c:v>48.99</c:v>
                </c:pt>
                <c:pt idx="1">
                  <c:v>97.3</c:v>
                </c:pt>
                <c:pt idx="2">
                  <c:v>98</c:v>
                </c:pt>
                <c:pt idx="3">
                  <c:v>18.489999999999998</c:v>
                </c:pt>
                <c:pt idx="4">
                  <c:v>149.30000000000001</c:v>
                </c:pt>
                <c:pt idx="5">
                  <c:v>90.48</c:v>
                </c:pt>
                <c:pt idx="6">
                  <c:v>38.24</c:v>
                </c:pt>
                <c:pt idx="7">
                  <c:v>156.12</c:v>
                </c:pt>
                <c:pt idx="8">
                  <c:v>128.57</c:v>
                </c:pt>
                <c:pt idx="9">
                  <c:v>104.69</c:v>
                </c:pt>
                <c:pt idx="10">
                  <c:v>35.33</c:v>
                </c:pt>
                <c:pt idx="11">
                  <c:v>151.46</c:v>
                </c:pt>
                <c:pt idx="12">
                  <c:v>100</c:v>
                </c:pt>
                <c:pt idx="13">
                  <c:v>110.26</c:v>
                </c:pt>
                <c:pt idx="14">
                  <c:v>159.26</c:v>
                </c:pt>
                <c:pt idx="15">
                  <c:v>98.94</c:v>
                </c:pt>
                <c:pt idx="16">
                  <c:v>43.36</c:v>
                </c:pt>
                <c:pt idx="17">
                  <c:v>30.23</c:v>
                </c:pt>
                <c:pt idx="18">
                  <c:v>91.41</c:v>
                </c:pt>
              </c:numCache>
            </c:numRef>
          </c: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cat>
            <c:strRef>
              <c:f>Sheet2!$A$2:$A$20</c:f>
              <c:strCache>
                <c:ptCount val="19"/>
                <c:pt idx="0">
                  <c:v>เมือง</c:v>
                </c:pt>
                <c:pt idx="1">
                  <c:v>กุสุมาลย์</c:v>
                </c:pt>
                <c:pt idx="2">
                  <c:v>กุดบาก</c:v>
                </c:pt>
                <c:pt idx="3">
                  <c:v>พรรณานิคม</c:v>
                </c:pt>
                <c:pt idx="4">
                  <c:v>พังโคน</c:v>
                </c:pt>
                <c:pt idx="5">
                  <c:v>วาริชภูมิ</c:v>
                </c:pt>
                <c:pt idx="6">
                  <c:v>นิคมน้ำอูน</c:v>
                </c:pt>
                <c:pt idx="7">
                  <c:v>วานรนิวาส</c:v>
                </c:pt>
                <c:pt idx="8">
                  <c:v>คำตากล้า</c:v>
                </c:pt>
                <c:pt idx="9">
                  <c:v>บ้านม่วง</c:v>
                </c:pt>
                <c:pt idx="10">
                  <c:v>อากาศอำนวย</c:v>
                </c:pt>
                <c:pt idx="11">
                  <c:v>สว่างแดนดิน</c:v>
                </c:pt>
                <c:pt idx="12">
                  <c:v>ส่องดาว</c:v>
                </c:pt>
                <c:pt idx="13">
                  <c:v>เต่างอย</c:v>
                </c:pt>
                <c:pt idx="14">
                  <c:v>โคกศรีสุพรรณ</c:v>
                </c:pt>
                <c:pt idx="15">
                  <c:v>เจริญศิลป์</c:v>
                </c:pt>
                <c:pt idx="16">
                  <c:v>โพนนาแก้ว</c:v>
                </c:pt>
                <c:pt idx="17">
                  <c:v>ภูพาน</c:v>
                </c:pt>
                <c:pt idx="18">
                  <c:v>รวม</c:v>
                </c:pt>
              </c:strCache>
            </c:strRef>
          </c:cat>
          <c:val>
            <c:numRef>
              <c:f>Sheet2!$C$2:$C$20</c:f>
              <c:numCache>
                <c:formatCode>General</c:formatCode>
                <c:ptCount val="19"/>
                <c:pt idx="0">
                  <c:v>37.020000000000003</c:v>
                </c:pt>
                <c:pt idx="1">
                  <c:v>73.680000000000007</c:v>
                </c:pt>
                <c:pt idx="2">
                  <c:v>56.86</c:v>
                </c:pt>
                <c:pt idx="3">
                  <c:v>64.290000000000006</c:v>
                </c:pt>
                <c:pt idx="4">
                  <c:v>137.02000000000001</c:v>
                </c:pt>
                <c:pt idx="5">
                  <c:v>40</c:v>
                </c:pt>
                <c:pt idx="6">
                  <c:v>66.67</c:v>
                </c:pt>
                <c:pt idx="7">
                  <c:v>94.63</c:v>
                </c:pt>
                <c:pt idx="8">
                  <c:v>97.59</c:v>
                </c:pt>
                <c:pt idx="9">
                  <c:v>52.35</c:v>
                </c:pt>
                <c:pt idx="10">
                  <c:v>91.15</c:v>
                </c:pt>
                <c:pt idx="11">
                  <c:v>81.349999999999994</c:v>
                </c:pt>
                <c:pt idx="12">
                  <c:v>95.12</c:v>
                </c:pt>
                <c:pt idx="13">
                  <c:v>144</c:v>
                </c:pt>
                <c:pt idx="14">
                  <c:v>147.62</c:v>
                </c:pt>
                <c:pt idx="15">
                  <c:v>66.28</c:v>
                </c:pt>
                <c:pt idx="16">
                  <c:v>40.74</c:v>
                </c:pt>
                <c:pt idx="17">
                  <c:v>31.43</c:v>
                </c:pt>
                <c:pt idx="18">
                  <c:v>73.19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976960"/>
        <c:axId val="341978496"/>
        <c:axId val="0"/>
      </c:bar3DChart>
      <c:catAx>
        <c:axId val="341976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41978496"/>
        <c:crosses val="autoZero"/>
        <c:auto val="1"/>
        <c:lblAlgn val="ctr"/>
        <c:lblOffset val="100"/>
        <c:noMultiLvlLbl val="0"/>
      </c:catAx>
      <c:valAx>
        <c:axId val="341978496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4197696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ขึ้นไป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endParaRPr lang="th-TH" sz="2800" baseline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2559-62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นครพนม 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'ปี 59-62 '!$C$28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'ปี 59-62 '!$B$29:$B$41</c:f>
              <c:strCache>
                <c:ptCount val="13"/>
                <c:pt idx="0">
                  <c:v>เมืองนครฯ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'ปี 59-62 '!$C$29:$C$41</c:f>
              <c:numCache>
                <c:formatCode>General</c:formatCode>
                <c:ptCount val="13"/>
                <c:pt idx="0">
                  <c:v>65.92</c:v>
                </c:pt>
                <c:pt idx="1">
                  <c:v>27.12</c:v>
                </c:pt>
                <c:pt idx="2">
                  <c:v>63.38</c:v>
                </c:pt>
                <c:pt idx="3">
                  <c:v>73.489999999999995</c:v>
                </c:pt>
                <c:pt idx="4">
                  <c:v>42.29</c:v>
                </c:pt>
                <c:pt idx="5">
                  <c:v>49.65</c:v>
                </c:pt>
                <c:pt idx="6">
                  <c:v>86.76</c:v>
                </c:pt>
                <c:pt idx="7">
                  <c:v>145.06</c:v>
                </c:pt>
                <c:pt idx="8">
                  <c:v>64.62</c:v>
                </c:pt>
                <c:pt idx="9">
                  <c:v>92.31</c:v>
                </c:pt>
                <c:pt idx="10">
                  <c:v>78.260000000000005</c:v>
                </c:pt>
                <c:pt idx="11">
                  <c:v>80</c:v>
                </c:pt>
                <c:pt idx="12">
                  <c:v>74.95</c:v>
                </c:pt>
              </c:numCache>
            </c:numRef>
          </c:val>
        </c:ser>
        <c:ser>
          <c:idx val="1"/>
          <c:order val="1"/>
          <c:tx>
            <c:strRef>
              <c:f>'ปี 59-62 '!$D$28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'ปี 59-62 '!$B$29:$B$41</c:f>
              <c:strCache>
                <c:ptCount val="13"/>
                <c:pt idx="0">
                  <c:v>เมืองนครฯ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'ปี 59-62 '!$D$29:$D$41</c:f>
              <c:numCache>
                <c:formatCode>General</c:formatCode>
                <c:ptCount val="13"/>
                <c:pt idx="0">
                  <c:v>124.56</c:v>
                </c:pt>
                <c:pt idx="1">
                  <c:v>45.31</c:v>
                </c:pt>
                <c:pt idx="2">
                  <c:v>59.86</c:v>
                </c:pt>
                <c:pt idx="3">
                  <c:v>61.36</c:v>
                </c:pt>
                <c:pt idx="4">
                  <c:v>36.58</c:v>
                </c:pt>
                <c:pt idx="5">
                  <c:v>61.96</c:v>
                </c:pt>
                <c:pt idx="6">
                  <c:v>105.45</c:v>
                </c:pt>
                <c:pt idx="7">
                  <c:v>169.96</c:v>
                </c:pt>
                <c:pt idx="8">
                  <c:v>110.81</c:v>
                </c:pt>
                <c:pt idx="9">
                  <c:v>105.3</c:v>
                </c:pt>
                <c:pt idx="10">
                  <c:v>129.82</c:v>
                </c:pt>
                <c:pt idx="11">
                  <c:v>83.33</c:v>
                </c:pt>
                <c:pt idx="12">
                  <c:v>92.5</c:v>
                </c:pt>
              </c:numCache>
            </c:numRef>
          </c:val>
        </c:ser>
        <c:ser>
          <c:idx val="2"/>
          <c:order val="2"/>
          <c:tx>
            <c:strRef>
              <c:f>'ปี 59-62 '!$E$28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'ปี 59-62 '!$B$29:$B$41</c:f>
              <c:strCache>
                <c:ptCount val="13"/>
                <c:pt idx="0">
                  <c:v>เมืองนครฯ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'ปี 59-62 '!$E$29:$E$41</c:f>
              <c:numCache>
                <c:formatCode>General</c:formatCode>
                <c:ptCount val="13"/>
                <c:pt idx="0">
                  <c:v>111.31</c:v>
                </c:pt>
                <c:pt idx="1">
                  <c:v>75.790000000000006</c:v>
                </c:pt>
                <c:pt idx="2">
                  <c:v>67.760000000000005</c:v>
                </c:pt>
                <c:pt idx="3">
                  <c:v>59.57</c:v>
                </c:pt>
                <c:pt idx="4">
                  <c:v>92</c:v>
                </c:pt>
                <c:pt idx="5">
                  <c:v>238.13</c:v>
                </c:pt>
                <c:pt idx="6">
                  <c:v>91.71</c:v>
                </c:pt>
                <c:pt idx="7">
                  <c:v>110.04</c:v>
                </c:pt>
                <c:pt idx="8">
                  <c:v>143.4</c:v>
                </c:pt>
                <c:pt idx="9">
                  <c:v>105.29</c:v>
                </c:pt>
                <c:pt idx="10">
                  <c:v>85.07</c:v>
                </c:pt>
                <c:pt idx="11">
                  <c:v>57.14</c:v>
                </c:pt>
                <c:pt idx="12">
                  <c:v>107.16</c:v>
                </c:pt>
              </c:numCache>
            </c:numRef>
          </c:val>
        </c:ser>
        <c:ser>
          <c:idx val="3"/>
          <c:order val="3"/>
          <c:tx>
            <c:strRef>
              <c:f>'ปี 59-62 '!$F$28</c:f>
              <c:strCache>
                <c:ptCount val="1"/>
                <c:pt idx="0">
                  <c:v>ปี 62 (ต.ค.- มิ.ย.)</c:v>
                </c:pt>
              </c:strCache>
            </c:strRef>
          </c:tx>
          <c:invertIfNegative val="0"/>
          <c:cat>
            <c:strRef>
              <c:f>'ปี 59-62 '!$B$29:$B$41</c:f>
              <c:strCache>
                <c:ptCount val="13"/>
                <c:pt idx="0">
                  <c:v>เมืองนครฯ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'ปี 59-62 '!$F$29:$F$41</c:f>
              <c:numCache>
                <c:formatCode>General</c:formatCode>
                <c:ptCount val="13"/>
                <c:pt idx="0">
                  <c:v>88.12</c:v>
                </c:pt>
                <c:pt idx="1">
                  <c:v>64.290000000000006</c:v>
                </c:pt>
                <c:pt idx="2">
                  <c:v>24.81</c:v>
                </c:pt>
                <c:pt idx="3">
                  <c:v>66.67</c:v>
                </c:pt>
                <c:pt idx="4">
                  <c:v>80.400000000000006</c:v>
                </c:pt>
                <c:pt idx="5">
                  <c:v>66.67</c:v>
                </c:pt>
                <c:pt idx="6">
                  <c:v>83.7</c:v>
                </c:pt>
                <c:pt idx="7">
                  <c:v>107.37</c:v>
                </c:pt>
                <c:pt idx="8">
                  <c:v>118.92</c:v>
                </c:pt>
                <c:pt idx="9">
                  <c:v>81.819999999999993</c:v>
                </c:pt>
                <c:pt idx="10">
                  <c:v>64.58</c:v>
                </c:pt>
                <c:pt idx="11">
                  <c:v>54.55</c:v>
                </c:pt>
                <c:pt idx="12">
                  <c:v>79.19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3143552"/>
        <c:axId val="343145088"/>
        <c:axId val="0"/>
      </c:bar3DChart>
      <c:catAx>
        <c:axId val="343143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43145088"/>
        <c:crosses val="autoZero"/>
        <c:auto val="1"/>
        <c:lblAlgn val="ctr"/>
        <c:lblOffset val="100"/>
        <c:noMultiLvlLbl val="0"/>
      </c:catAx>
      <c:valAx>
        <c:axId val="343145088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431435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ปีขึ้นไป </a:t>
            </a:r>
          </a:p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จำแนกรายอำเภอแต่ละจังหวัดที่ไม่ผ่านเกณฑ์เป้าหมาย </a:t>
            </a:r>
            <a:r>
              <a:rPr lang="th-TH" sz="2800" baseline="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2562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(ต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.-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มิ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ย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เขตสุขภาพที่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</a:p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(เป้าหมาย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&lt;110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ครั้ง/ร้อย)</a:t>
            </a:r>
            <a:endParaRPr lang="en-US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Sheet2!$B$2:$C$23</c:f>
              <c:multiLvlStrCache>
                <c:ptCount val="22"/>
                <c:lvl>
                  <c:pt idx="0">
                    <c:v>หนองหาน</c:v>
                  </c:pt>
                  <c:pt idx="1">
                    <c:v>กุมภวาปี</c:v>
                  </c:pt>
                  <c:pt idx="2">
                    <c:v>โนนสะอาด</c:v>
                  </c:pt>
                  <c:pt idx="3">
                    <c:v>หนองหาน</c:v>
                  </c:pt>
                  <c:pt idx="4">
                    <c:v>ศรีธาตุ</c:v>
                  </c:pt>
                  <c:pt idx="5">
                    <c:v>วังสามหมอ</c:v>
                  </c:pt>
                  <c:pt idx="6">
                    <c:v>บ้านดุง</c:v>
                  </c:pt>
                  <c:pt idx="7">
                    <c:v>บ้านผือ</c:v>
                  </c:pt>
                  <c:pt idx="8">
                    <c:v>กู่แก้ว</c:v>
                  </c:pt>
                  <c:pt idx="9">
                    <c:v>ท่าลี่</c:v>
                  </c:pt>
                  <c:pt idx="10">
                    <c:v>ผาขาว</c:v>
                  </c:pt>
                  <c:pt idx="11">
                    <c:v>พังโคน</c:v>
                  </c:pt>
                  <c:pt idx="12">
                    <c:v>เต่างอย</c:v>
                  </c:pt>
                  <c:pt idx="13">
                    <c:v>โคกศรีสุพรรณ</c:v>
                  </c:pt>
                  <c:pt idx="14">
                    <c:v>ศรีเชียงใหม่</c:v>
                  </c:pt>
                  <c:pt idx="15">
                    <c:v>สังคม</c:v>
                  </c:pt>
                  <c:pt idx="16">
                    <c:v>เมืองบึงกาฬ</c:v>
                  </c:pt>
                  <c:pt idx="17">
                    <c:v>พรเจริญ</c:v>
                  </c:pt>
                  <c:pt idx="18">
                    <c:v>โซ่พิสัย</c:v>
                  </c:pt>
                  <c:pt idx="19">
                    <c:v>เซกา</c:v>
                  </c:pt>
                  <c:pt idx="20">
                    <c:v>บึงโขงหลง</c:v>
                  </c:pt>
                  <c:pt idx="21">
                    <c:v>นาหว้า</c:v>
                  </c:pt>
                </c:lvl>
                <c:lvl>
                  <c:pt idx="0">
                    <c:v>อุดรธานี</c:v>
                  </c:pt>
                  <c:pt idx="9">
                    <c:v>เลย</c:v>
                  </c:pt>
                  <c:pt idx="11">
                    <c:v>สกลนคร</c:v>
                  </c:pt>
                  <c:pt idx="14">
                    <c:v>หนองคาย</c:v>
                  </c:pt>
                  <c:pt idx="16">
                    <c:v>บึงกาฬ</c:v>
                  </c:pt>
                  <c:pt idx="21">
                    <c:v>นครพนม</c:v>
                  </c:pt>
                </c:lvl>
              </c:multiLvlStrCache>
            </c:multiLvlStrRef>
          </c:cat>
          <c:val>
            <c:numRef>
              <c:f>Sheet2!$D$2:$D$23</c:f>
              <c:numCache>
                <c:formatCode>General</c:formatCode>
                <c:ptCount val="22"/>
                <c:pt idx="0">
                  <c:v>185.88</c:v>
                </c:pt>
                <c:pt idx="1">
                  <c:v>145.81</c:v>
                </c:pt>
                <c:pt idx="2">
                  <c:v>125.14</c:v>
                </c:pt>
                <c:pt idx="3">
                  <c:v>185.88</c:v>
                </c:pt>
                <c:pt idx="4">
                  <c:v>191.3</c:v>
                </c:pt>
                <c:pt idx="5">
                  <c:v>149.37</c:v>
                </c:pt>
                <c:pt idx="6">
                  <c:v>194.41</c:v>
                </c:pt>
                <c:pt idx="7">
                  <c:v>169.64</c:v>
                </c:pt>
                <c:pt idx="8">
                  <c:v>115.56</c:v>
                </c:pt>
                <c:pt idx="9">
                  <c:v>156.72999999999999</c:v>
                </c:pt>
                <c:pt idx="10">
                  <c:v>146.26</c:v>
                </c:pt>
                <c:pt idx="11">
                  <c:v>137.02000000000001</c:v>
                </c:pt>
                <c:pt idx="12">
                  <c:v>144</c:v>
                </c:pt>
                <c:pt idx="13">
                  <c:v>147.62</c:v>
                </c:pt>
                <c:pt idx="14">
                  <c:v>155.37</c:v>
                </c:pt>
                <c:pt idx="15">
                  <c:v>126.05</c:v>
                </c:pt>
                <c:pt idx="16">
                  <c:v>141.6</c:v>
                </c:pt>
                <c:pt idx="17">
                  <c:v>122.99</c:v>
                </c:pt>
                <c:pt idx="18">
                  <c:v>156.65</c:v>
                </c:pt>
                <c:pt idx="19">
                  <c:v>112.15</c:v>
                </c:pt>
                <c:pt idx="20">
                  <c:v>114.39</c:v>
                </c:pt>
                <c:pt idx="21">
                  <c:v>118.92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438848"/>
        <c:axId val="323440640"/>
        <c:axId val="0"/>
      </c:bar3DChart>
      <c:catAx>
        <c:axId val="32343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323440640"/>
        <c:crosses val="autoZero"/>
        <c:auto val="1"/>
        <c:lblAlgn val="ctr"/>
        <c:lblOffset val="100"/>
        <c:noMultiLvlLbl val="0"/>
      </c:catAx>
      <c:valAx>
        <c:axId val="3234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2343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อัตราผู้ป่วย</a:t>
            </a:r>
            <a:r>
              <a:rPr lang="th-TH" sz="36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36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36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ที่ได้รับการรักษาครบวงจรและได้มาตรฐาน </a:t>
            </a:r>
            <a:endParaRPr lang="en-US" sz="3600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36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36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60-62 </a:t>
            </a:r>
            <a:r>
              <a:rPr lang="th-TH" sz="36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เขต </a:t>
            </a:r>
            <a:r>
              <a:rPr lang="en-US" sz="36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  <a:endParaRPr lang="th-TH" sz="36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'[2.COPD R8 ครบวงจร ปี 62 - update.xlsx]R8'!$B$16</c:f>
              <c:strCache>
                <c:ptCount val="1"/>
                <c:pt idx="0">
                  <c:v>ปี 60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'[2.COPD R8 ครบวงจร ปี 62 - update.xlsx]R8'!$A$17:$A$24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'[2.COPD R8 ครบวงจร ปี 62 - update.xlsx]R8'!$B$17:$B$24</c:f>
              <c:numCache>
                <c:formatCode>General</c:formatCode>
                <c:ptCount val="8"/>
                <c:pt idx="0">
                  <c:v>2.15</c:v>
                </c:pt>
                <c:pt idx="1">
                  <c:v>69.489999999999995</c:v>
                </c:pt>
                <c:pt idx="3" formatCode="0.00">
                  <c:v>21.7</c:v>
                </c:pt>
                <c:pt idx="4">
                  <c:v>44.36</c:v>
                </c:pt>
                <c:pt idx="5">
                  <c:v>17.89</c:v>
                </c:pt>
                <c:pt idx="6">
                  <c:v>10.71</c:v>
                </c:pt>
                <c:pt idx="7">
                  <c:v>27.8</c:v>
                </c:pt>
              </c:numCache>
            </c:numRef>
          </c:val>
        </c:ser>
        <c:ser>
          <c:idx val="1"/>
          <c:order val="1"/>
          <c:tx>
            <c:strRef>
              <c:f>'[2.COPD R8 ครบวงจร ปี 62 - update.xlsx]R8'!$C$16</c:f>
              <c:strCache>
                <c:ptCount val="1"/>
                <c:pt idx="0">
                  <c:v>ปี 61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'[2.COPD R8 ครบวงจร ปี 62 - update.xlsx]R8'!$A$17:$A$24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'[2.COPD R8 ครบวงจร ปี 62 - update.xlsx]R8'!$C$17:$C$24</c:f>
              <c:numCache>
                <c:formatCode>General</c:formatCode>
                <c:ptCount val="8"/>
                <c:pt idx="0">
                  <c:v>17.329999999999998</c:v>
                </c:pt>
                <c:pt idx="1">
                  <c:v>72.209999999999994</c:v>
                </c:pt>
                <c:pt idx="3" formatCode="0.00">
                  <c:v>17.510000000000002</c:v>
                </c:pt>
                <c:pt idx="4">
                  <c:v>42.24</c:v>
                </c:pt>
                <c:pt idx="5">
                  <c:v>27.8</c:v>
                </c:pt>
                <c:pt idx="6" formatCode="0.00">
                  <c:v>10.45</c:v>
                </c:pt>
                <c:pt idx="7">
                  <c:v>29.68</c:v>
                </c:pt>
              </c:numCache>
            </c:numRef>
          </c:val>
        </c:ser>
        <c:ser>
          <c:idx val="2"/>
          <c:order val="2"/>
          <c:tx>
            <c:strRef>
              <c:f>'[2.COPD R8 ครบวงจร ปี 62 - update.xlsx]R8'!$D$16</c:f>
              <c:strCache>
                <c:ptCount val="1"/>
                <c:pt idx="0">
                  <c:v>ปี 62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'[2.COPD R8 ครบวงจร ปี 62 - update.xlsx]R8'!$A$17:$A$24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'[2.COPD R8 ครบวงจร ปี 62 - update.xlsx]R8'!$D$17:$D$24</c:f>
              <c:numCache>
                <c:formatCode>General</c:formatCode>
                <c:ptCount val="8"/>
                <c:pt idx="1">
                  <c:v>52.87</c:v>
                </c:pt>
                <c:pt idx="3">
                  <c:v>25.92</c:v>
                </c:pt>
                <c:pt idx="4">
                  <c:v>44.56</c:v>
                </c:pt>
                <c:pt idx="5">
                  <c:v>32.119999999999997</c:v>
                </c:pt>
                <c:pt idx="6">
                  <c:v>19.64</c:v>
                </c:pt>
                <c:pt idx="7">
                  <c:v>34.200000000000003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0075776"/>
        <c:axId val="460077312"/>
        <c:axId val="0"/>
      </c:bar3DChart>
      <c:catAx>
        <c:axId val="46007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460077312"/>
        <c:crosses val="autoZero"/>
        <c:auto val="1"/>
        <c:lblAlgn val="ctr"/>
        <c:lblOffset val="100"/>
        <c:noMultiLvlLbl val="0"/>
      </c:catAx>
      <c:valAx>
        <c:axId val="46007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460075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="1">
                <a:latin typeface="AngsanaUPC" panose="02020603050405020304" pitchFamily="18" charset="-34"/>
                <a:cs typeface="AngsanaUPC" panose="02020603050405020304" pitchFamily="18" charset="-34"/>
              </a:rPr>
              <a:t>จำนวนผู้ป่วยนอกโรคหืด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 (</a:t>
            </a:r>
            <a:r>
              <a:rPr lang="en-US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Asthma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) ปีงบประมาณ </a:t>
            </a:r>
            <a:r>
              <a:rPr lang="en-US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59-62</a:t>
            </a:r>
            <a:endParaRPr lang="en-US" sz="2800" b="1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'58-62'!$B$40</c:f>
              <c:strCache>
                <c:ptCount val="1"/>
                <c:pt idx="0">
                  <c:v>ปี 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'58-62'!$A$41:$A$53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'58-62'!$B$41:$B$53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3086</c:v>
                </c:pt>
                <c:pt idx="4">
                  <c:v>5254</c:v>
                </c:pt>
                <c:pt idx="5">
                  <c:v>1072</c:v>
                </c:pt>
                <c:pt idx="6">
                  <c:v>10005</c:v>
                </c:pt>
                <c:pt idx="7">
                  <c:v>4816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24233</c:v>
                </c:pt>
              </c:numCache>
            </c:numRef>
          </c:val>
        </c:ser>
        <c:ser>
          <c:idx val="1"/>
          <c:order val="1"/>
          <c:tx>
            <c:strRef>
              <c:f>'58-62'!$C$40</c:f>
              <c:strCache>
                <c:ptCount val="1"/>
                <c:pt idx="0">
                  <c:v>ปี 60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'58-62'!$A$41:$A$53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'58-62'!$C$41:$C$53</c:f>
              <c:numCache>
                <c:formatCode>General</c:formatCode>
                <c:ptCount val="13"/>
                <c:pt idx="0">
                  <c:v>3019</c:v>
                </c:pt>
                <c:pt idx="1">
                  <c:v>0</c:v>
                </c:pt>
                <c:pt idx="2">
                  <c:v>3348</c:v>
                </c:pt>
                <c:pt idx="3">
                  <c:v>4905</c:v>
                </c:pt>
                <c:pt idx="4">
                  <c:v>9486</c:v>
                </c:pt>
                <c:pt idx="5">
                  <c:v>1060</c:v>
                </c:pt>
                <c:pt idx="6">
                  <c:v>10639</c:v>
                </c:pt>
                <c:pt idx="7">
                  <c:v>7467</c:v>
                </c:pt>
                <c:pt idx="8">
                  <c:v>0</c:v>
                </c:pt>
                <c:pt idx="9">
                  <c:v>2883</c:v>
                </c:pt>
                <c:pt idx="10">
                  <c:v>0</c:v>
                </c:pt>
                <c:pt idx="11">
                  <c:v>19313</c:v>
                </c:pt>
                <c:pt idx="12">
                  <c:v>62120</c:v>
                </c:pt>
              </c:numCache>
            </c:numRef>
          </c:val>
        </c:ser>
        <c:ser>
          <c:idx val="2"/>
          <c:order val="2"/>
          <c:tx>
            <c:strRef>
              <c:f>'58-62'!$D$40</c:f>
              <c:strCache>
                <c:ptCount val="1"/>
                <c:pt idx="0">
                  <c:v>ปี 61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'58-62'!$A$41:$A$53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'58-62'!$D$41:$D$53</c:f>
              <c:numCache>
                <c:formatCode>#,##0</c:formatCode>
                <c:ptCount val="13"/>
                <c:pt idx="0">
                  <c:v>36260</c:v>
                </c:pt>
                <c:pt idx="1">
                  <c:v>20698</c:v>
                </c:pt>
                <c:pt idx="2">
                  <c:v>17722</c:v>
                </c:pt>
                <c:pt idx="3">
                  <c:v>38135</c:v>
                </c:pt>
                <c:pt idx="4">
                  <c:v>42672</c:v>
                </c:pt>
                <c:pt idx="5">
                  <c:v>37887</c:v>
                </c:pt>
                <c:pt idx="6">
                  <c:v>43297</c:v>
                </c:pt>
                <c:pt idx="7">
                  <c:v>37990</c:v>
                </c:pt>
                <c:pt idx="8">
                  <c:v>45081</c:v>
                </c:pt>
                <c:pt idx="9">
                  <c:v>31804</c:v>
                </c:pt>
                <c:pt idx="10">
                  <c:v>36501</c:v>
                </c:pt>
                <c:pt idx="11">
                  <c:v>50058</c:v>
                </c:pt>
                <c:pt idx="12">
                  <c:v>438105</c:v>
                </c:pt>
              </c:numCache>
            </c:numRef>
          </c:val>
        </c:ser>
        <c:ser>
          <c:idx val="3"/>
          <c:order val="3"/>
          <c:tx>
            <c:strRef>
              <c:f>'58-62'!$E$40</c:f>
              <c:strCache>
                <c:ptCount val="1"/>
                <c:pt idx="0">
                  <c:v>ปี 62 (ต.ค-มิ.ย.)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'58-62'!$A$41:$A$53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'58-62'!$E$41:$E$53</c:f>
              <c:numCache>
                <c:formatCode>#,##0</c:formatCode>
                <c:ptCount val="13"/>
                <c:pt idx="0">
                  <c:v>31418</c:v>
                </c:pt>
                <c:pt idx="1">
                  <c:v>17917</c:v>
                </c:pt>
                <c:pt idx="2">
                  <c:v>14943</c:v>
                </c:pt>
                <c:pt idx="3">
                  <c:v>32895</c:v>
                </c:pt>
                <c:pt idx="4">
                  <c:v>31998</c:v>
                </c:pt>
                <c:pt idx="5">
                  <c:v>31214</c:v>
                </c:pt>
                <c:pt idx="6">
                  <c:v>37168</c:v>
                </c:pt>
                <c:pt idx="7">
                  <c:v>33285</c:v>
                </c:pt>
                <c:pt idx="8">
                  <c:v>37107</c:v>
                </c:pt>
                <c:pt idx="9">
                  <c:v>26433</c:v>
                </c:pt>
                <c:pt idx="10">
                  <c:v>30017</c:v>
                </c:pt>
                <c:pt idx="11">
                  <c:v>41997</c:v>
                </c:pt>
                <c:pt idx="12">
                  <c:v>366392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6777472"/>
        <c:axId val="346779008"/>
        <c:axId val="0"/>
      </c:bar3DChart>
      <c:catAx>
        <c:axId val="34677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46779008"/>
        <c:crosses val="autoZero"/>
        <c:auto val="1"/>
        <c:lblAlgn val="ctr"/>
        <c:lblOffset val="100"/>
        <c:noMultiLvlLbl val="0"/>
      </c:catAx>
      <c:valAx>
        <c:axId val="34677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46777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 b="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3600" b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 </a:t>
            </a:r>
            <a:r>
              <a:rPr lang="en-US" sz="3600" b="0">
                <a:latin typeface="AngsanaUPC" panose="02020603050405020304" pitchFamily="18" charset="-34"/>
                <a:cs typeface="AngsanaUPC" panose="02020603050405020304" pitchFamily="18" charset="-34"/>
              </a:rPr>
              <a:t>inhaled</a:t>
            </a:r>
            <a:r>
              <a:rPr lang="en-US" sz="3600" b="0" baseline="0">
                <a:latin typeface="AngsanaUPC" panose="02020603050405020304" pitchFamily="18" charset="-34"/>
                <a:cs typeface="AngsanaUPC" panose="02020603050405020304" pitchFamily="18" charset="-34"/>
              </a:rPr>
              <a:t> corticosteroid </a:t>
            </a:r>
            <a:r>
              <a:rPr lang="th-TH" sz="3600" b="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3600" b="0" baseline="0">
                <a:latin typeface="AngsanaUPC" panose="02020603050405020304" pitchFamily="18" charset="-34"/>
                <a:cs typeface="AngsanaUPC" panose="02020603050405020304" pitchFamily="18" charset="-34"/>
              </a:rPr>
              <a:t>59-62</a:t>
            </a:r>
            <a:endParaRPr lang="th-TH" sz="3600" b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012707290498565E-2"/>
          <c:y val="0.32860746647547928"/>
          <c:w val="0.95413919738675079"/>
          <c:h val="0.328185806059273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'58-62 (30 มิย 62)'!$I$2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'58-62 (30 มิย 62)'!$H$3:$H$15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 (30 มิย 62)'!$I$3:$I$15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48.35</c:v>
                </c:pt>
                <c:pt idx="4">
                  <c:v>41.24</c:v>
                </c:pt>
                <c:pt idx="5">
                  <c:v>39.74</c:v>
                </c:pt>
                <c:pt idx="6">
                  <c:v>54.47</c:v>
                </c:pt>
                <c:pt idx="7">
                  <c:v>42.17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47.73</c:v>
                </c:pt>
              </c:numCache>
            </c:numRef>
          </c:val>
        </c:ser>
        <c:ser>
          <c:idx val="1"/>
          <c:order val="1"/>
          <c:tx>
            <c:strRef>
              <c:f>'58-62 (30 มิย 62)'!$J$2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'58-62 (30 มิย 62)'!$H$3:$H$15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 (30 มิย 62)'!$J$3:$J$15</c:f>
              <c:numCache>
                <c:formatCode>General</c:formatCode>
                <c:ptCount val="13"/>
                <c:pt idx="0">
                  <c:v>60.81</c:v>
                </c:pt>
                <c:pt idx="1">
                  <c:v>0</c:v>
                </c:pt>
                <c:pt idx="2">
                  <c:v>45.85</c:v>
                </c:pt>
                <c:pt idx="3">
                  <c:v>47.07</c:v>
                </c:pt>
                <c:pt idx="4">
                  <c:v>41.17</c:v>
                </c:pt>
                <c:pt idx="5">
                  <c:v>47.45</c:v>
                </c:pt>
                <c:pt idx="6">
                  <c:v>52.42</c:v>
                </c:pt>
                <c:pt idx="7">
                  <c:v>47.29</c:v>
                </c:pt>
                <c:pt idx="8">
                  <c:v>0</c:v>
                </c:pt>
                <c:pt idx="9">
                  <c:v>74.23</c:v>
                </c:pt>
                <c:pt idx="10">
                  <c:v>0</c:v>
                </c:pt>
                <c:pt idx="11">
                  <c:v>47.69</c:v>
                </c:pt>
                <c:pt idx="12">
                  <c:v>49.17</c:v>
                </c:pt>
              </c:numCache>
            </c:numRef>
          </c:val>
        </c:ser>
        <c:ser>
          <c:idx val="2"/>
          <c:order val="2"/>
          <c:tx>
            <c:strRef>
              <c:f>'58-62 (30 มิย 62)'!$K$2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'58-62 (30 มิย 62)'!$H$3:$H$15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 (30 มิย 62)'!$K$3:$K$15</c:f>
              <c:numCache>
                <c:formatCode>General</c:formatCode>
                <c:ptCount val="13"/>
                <c:pt idx="0">
                  <c:v>52.88</c:v>
                </c:pt>
                <c:pt idx="1">
                  <c:v>51.48</c:v>
                </c:pt>
                <c:pt idx="2">
                  <c:v>50.98</c:v>
                </c:pt>
                <c:pt idx="3">
                  <c:v>44.07</c:v>
                </c:pt>
                <c:pt idx="4">
                  <c:v>45.97</c:v>
                </c:pt>
                <c:pt idx="5">
                  <c:v>51.05</c:v>
                </c:pt>
                <c:pt idx="6">
                  <c:v>67.05</c:v>
                </c:pt>
                <c:pt idx="7">
                  <c:v>58.41</c:v>
                </c:pt>
                <c:pt idx="8">
                  <c:v>59.5</c:v>
                </c:pt>
                <c:pt idx="9">
                  <c:v>59.4</c:v>
                </c:pt>
                <c:pt idx="10">
                  <c:v>47.17</c:v>
                </c:pt>
                <c:pt idx="11">
                  <c:v>49.97</c:v>
                </c:pt>
                <c:pt idx="12">
                  <c:v>53.37</c:v>
                </c:pt>
              </c:numCache>
            </c:numRef>
          </c:val>
        </c:ser>
        <c:ser>
          <c:idx val="3"/>
          <c:order val="3"/>
          <c:tx>
            <c:strRef>
              <c:f>'58-62 (30 มิย 62)'!$L$2</c:f>
              <c:strCache>
                <c:ptCount val="1"/>
                <c:pt idx="0">
                  <c:v>ปี 62 (ต.ค-มิ.ย.)</c:v>
                </c:pt>
              </c:strCache>
            </c:strRef>
          </c:tx>
          <c:invertIfNegative val="0"/>
          <c:dLbls>
            <c:dLbl>
              <c:idx val="7"/>
              <c:layout>
                <c:manualLayout>
                  <c:x val="0"/>
                  <c:y val="-6.1884675876167625E-2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'58-62 (30 มิย 62)'!$H$3:$H$15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'58-62 (30 มิย 62)'!$L$3:$L$15</c:f>
              <c:numCache>
                <c:formatCode>General</c:formatCode>
                <c:ptCount val="13"/>
                <c:pt idx="0">
                  <c:v>59.03</c:v>
                </c:pt>
                <c:pt idx="1">
                  <c:v>64.739999999999995</c:v>
                </c:pt>
                <c:pt idx="2">
                  <c:v>70.05</c:v>
                </c:pt>
                <c:pt idx="3">
                  <c:v>57.94</c:v>
                </c:pt>
                <c:pt idx="4">
                  <c:v>58.8</c:v>
                </c:pt>
                <c:pt idx="5">
                  <c:v>69.209999999999994</c:v>
                </c:pt>
                <c:pt idx="6">
                  <c:v>79.760000000000005</c:v>
                </c:pt>
                <c:pt idx="7">
                  <c:v>73.72</c:v>
                </c:pt>
                <c:pt idx="8">
                  <c:v>71.819999999999993</c:v>
                </c:pt>
                <c:pt idx="9">
                  <c:v>71.55</c:v>
                </c:pt>
                <c:pt idx="10">
                  <c:v>64.55</c:v>
                </c:pt>
                <c:pt idx="11">
                  <c:v>64.180000000000007</c:v>
                </c:pt>
                <c:pt idx="12">
                  <c:v>67.19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6830336"/>
        <c:axId val="346831872"/>
        <c:axId val="0"/>
      </c:bar3DChart>
      <c:catAx>
        <c:axId val="346830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  <c:crossAx val="346831872"/>
        <c:crosses val="autoZero"/>
        <c:auto val="1"/>
        <c:lblAlgn val="ctr"/>
        <c:lblOffset val="100"/>
        <c:noMultiLvlLbl val="0"/>
      </c:catAx>
      <c:valAx>
        <c:axId val="3468318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68303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32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th-TH" sz="32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3200" baseline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 </a:t>
            </a:r>
            <a:r>
              <a:rPr lang="th-TH" sz="32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3200" baseline="0">
                <a:latin typeface="AngsanaUPC" panose="02020603050405020304" pitchFamily="18" charset="-34"/>
                <a:cs typeface="AngsanaUPC" panose="02020603050405020304" pitchFamily="18" charset="-34"/>
              </a:rPr>
              <a:t>59-62 </a:t>
            </a:r>
            <a:r>
              <a:rPr lang="th-TH" sz="3200" baseline="0">
                <a:latin typeface="AngsanaUPC" panose="02020603050405020304" pitchFamily="18" charset="-34"/>
                <a:cs typeface="AngsanaUPC" panose="02020603050405020304" pitchFamily="18" charset="-34"/>
              </a:rPr>
              <a:t>เขต </a:t>
            </a:r>
            <a:r>
              <a:rPr lang="en-US" sz="3200" baseline="0"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  <a:endParaRPr lang="th-TH" sz="32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'59-62'!$B$14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'59-62'!$A$15:$A$22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'59-62'!$B$15:$B$22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42.17</c:v>
                </c:pt>
                <c:pt idx="7">
                  <c:v>42.17</c:v>
                </c:pt>
              </c:numCache>
            </c:numRef>
          </c:val>
        </c:ser>
        <c:ser>
          <c:idx val="1"/>
          <c:order val="1"/>
          <c:tx>
            <c:strRef>
              <c:f>'59-62'!$C$14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'59-62'!$A$15:$A$22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'59-62'!$C$15:$C$22</c:f>
              <c:numCache>
                <c:formatCode>General</c:formatCode>
                <c:ptCount val="8"/>
                <c:pt idx="0">
                  <c:v>53.87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43.8</c:v>
                </c:pt>
                <c:pt idx="7">
                  <c:v>47.29</c:v>
                </c:pt>
              </c:numCache>
            </c:numRef>
          </c:val>
        </c:ser>
        <c:ser>
          <c:idx val="2"/>
          <c:order val="2"/>
          <c:tx>
            <c:strRef>
              <c:f>'59-62'!$D$14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'59-62'!$A$15:$A$22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'59-62'!$D$15:$D$22</c:f>
              <c:numCache>
                <c:formatCode>General</c:formatCode>
                <c:ptCount val="8"/>
                <c:pt idx="0">
                  <c:v>59.66</c:v>
                </c:pt>
                <c:pt idx="1">
                  <c:v>63.34</c:v>
                </c:pt>
                <c:pt idx="2">
                  <c:v>56.37</c:v>
                </c:pt>
                <c:pt idx="3">
                  <c:v>66.459999999999994</c:v>
                </c:pt>
                <c:pt idx="4">
                  <c:v>49.86</c:v>
                </c:pt>
                <c:pt idx="5">
                  <c:v>62.27</c:v>
                </c:pt>
                <c:pt idx="6">
                  <c:v>48.75</c:v>
                </c:pt>
                <c:pt idx="7">
                  <c:v>48.41</c:v>
                </c:pt>
              </c:numCache>
            </c:numRef>
          </c:val>
        </c:ser>
        <c:ser>
          <c:idx val="3"/>
          <c:order val="3"/>
          <c:tx>
            <c:strRef>
              <c:f>'59-62'!$E$14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7261118091730027E-3"/>
                  <c:y val="-2.1744159324763004E-2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'59-62'!$A$15:$A$22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'59-62'!$E$15:$E$22</c:f>
              <c:numCache>
                <c:formatCode>General</c:formatCode>
                <c:ptCount val="8"/>
                <c:pt idx="0">
                  <c:v>76.150000000000006</c:v>
                </c:pt>
                <c:pt idx="1">
                  <c:v>81.62</c:v>
                </c:pt>
                <c:pt idx="2">
                  <c:v>67.739999999999995</c:v>
                </c:pt>
                <c:pt idx="3">
                  <c:v>72.31</c:v>
                </c:pt>
                <c:pt idx="4">
                  <c:v>72.23</c:v>
                </c:pt>
                <c:pt idx="5">
                  <c:v>77.81</c:v>
                </c:pt>
                <c:pt idx="6">
                  <c:v>73.180000000000007</c:v>
                </c:pt>
                <c:pt idx="7">
                  <c:v>73.72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7603328"/>
        <c:axId val="347604864"/>
        <c:axId val="0"/>
      </c:bar3DChart>
      <c:catAx>
        <c:axId val="347603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th-TH"/>
          </a:p>
        </c:txPr>
        <c:crossAx val="347604864"/>
        <c:crosses val="autoZero"/>
        <c:auto val="1"/>
        <c:lblAlgn val="ctr"/>
        <c:lblOffset val="100"/>
        <c:noMultiLvlLbl val="0"/>
      </c:catAx>
      <c:valAx>
        <c:axId val="3476048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76033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cs typeface="+mj-cs"/>
              </a:defRPr>
            </a:pPr>
            <a:r>
              <a:rPr lang="th-TH" dirty="0">
                <a:cs typeface="+mj-cs"/>
              </a:rPr>
              <a:t>จำนวนผู้เสียชีวิต</a:t>
            </a:r>
            <a:r>
              <a:rPr lang="th-TH" baseline="0" dirty="0">
                <a:cs typeface="+mj-cs"/>
              </a:rPr>
              <a:t> (คน)</a:t>
            </a:r>
            <a:endParaRPr lang="th-TH" dirty="0">
              <a:cs typeface="+mj-cs"/>
            </a:endParaRPr>
          </a:p>
        </c:rich>
      </c:tx>
      <c:layout>
        <c:manualLayout>
          <c:xMode val="edge"/>
          <c:yMode val="edge"/>
          <c:x val="4.2572916666666669E-2"/>
          <c:y val="2.455291937111273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Sheet1!$B$16</c:f>
              <c:strCache>
                <c:ptCount val="1"/>
                <c:pt idx="0">
                  <c:v>จำนวนตาย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D2-4846-B88D-07BB7AA6B0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Sheet1!$A$17:$A$27</c:f>
              <c:strCache>
                <c:ptCount val="11"/>
                <c:pt idx="0">
                  <c:v>ปอดบวม</c:v>
                </c:pt>
                <c:pt idx="1">
                  <c:v>การบาดเจ็บภายในกระโหลกศีรษะ</c:v>
                </c:pt>
                <c:pt idx="2">
                  <c:v>หัวใจเต้นผิดจังหวะ</c:v>
                </c:pt>
                <c:pt idx="3">
                  <c:v>อาการแสดงและสิ่งผิดปกติที่พบจากการตรวจทางคลีนิกและตรวจทางห้องปฏิบัติการ</c:v>
                </c:pt>
                <c:pt idx="4">
                  <c:v>กล้ามเนื้อหัวใจตายเฉียบพลัน</c:v>
                </c:pt>
                <c:pt idx="5">
                  <c:v>เลือดออกในสมอง</c:v>
                </c:pt>
                <c:pt idx="6">
                  <c:v>เนื้องอกร้ายที่ตับและท่อน้ำดีในตับ</c:v>
                </c:pt>
                <c:pt idx="7">
                  <c:v>หัวใจล้มเหลว</c:v>
                </c:pt>
                <c:pt idx="8">
                  <c:v>โลหิตเป็นพิษ</c:v>
                </c:pt>
                <c:pt idx="9">
                  <c:v>โรคอื่น ๆ ของระบบย่อยอาหาร</c:v>
                </c:pt>
                <c:pt idx="10">
                  <c:v>โรคปอดอุดกั้นแบบเรื้อรัง</c:v>
                </c:pt>
              </c:strCache>
            </c:strRef>
          </c:cat>
          <c:val>
            <c:numRef>
              <c:f>Sheet1!$B$17:$B$27</c:f>
              <c:numCache>
                <c:formatCode>General</c:formatCode>
                <c:ptCount val="11"/>
                <c:pt idx="0" formatCode="#,##0">
                  <c:v>1151</c:v>
                </c:pt>
                <c:pt idx="1">
                  <c:v>428</c:v>
                </c:pt>
                <c:pt idx="2">
                  <c:v>416</c:v>
                </c:pt>
                <c:pt idx="3">
                  <c:v>380</c:v>
                </c:pt>
                <c:pt idx="4">
                  <c:v>341</c:v>
                </c:pt>
                <c:pt idx="5">
                  <c:v>297</c:v>
                </c:pt>
                <c:pt idx="6">
                  <c:v>232</c:v>
                </c:pt>
                <c:pt idx="7">
                  <c:v>227</c:v>
                </c:pt>
                <c:pt idx="8">
                  <c:v>227</c:v>
                </c:pt>
                <c:pt idx="9">
                  <c:v>216</c:v>
                </c:pt>
                <c:pt idx="10">
                  <c:v>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0D2-4846-B88D-07BB7AA6B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3284992"/>
        <c:axId val="323286528"/>
      </c:barChart>
      <c:catAx>
        <c:axId val="323284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h-TH"/>
          </a:p>
        </c:txPr>
        <c:crossAx val="323286528"/>
        <c:crosses val="autoZero"/>
        <c:auto val="1"/>
        <c:lblAlgn val="ctr"/>
        <c:lblOffset val="100"/>
        <c:noMultiLvlLbl val="0"/>
      </c:catAx>
      <c:valAx>
        <c:axId val="3232865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323284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60-62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บึงกาฬ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874222399399339E-2"/>
          <c:y val="0.23123025067184386"/>
          <c:w val="0.95744563240249991"/>
          <c:h val="0.485565982864649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'60-62'!$C$33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'60-62'!$B$34:$B$42</c:f>
              <c:strCache>
                <c:ptCount val="9"/>
                <c:pt idx="0">
                  <c:v>เมืองบึงกาฬ</c:v>
                </c:pt>
                <c:pt idx="1">
                  <c:v>พรเจริญ</c:v>
                </c:pt>
                <c:pt idx="2">
                  <c:v>โซ่พิสัย</c:v>
                </c:pt>
                <c:pt idx="3">
                  <c:v>เซกา</c:v>
                </c:pt>
                <c:pt idx="4">
                  <c:v>ปากคาด</c:v>
                </c:pt>
                <c:pt idx="5">
                  <c:v>บึงโขงหลง</c:v>
                </c:pt>
                <c:pt idx="6">
                  <c:v>ศรีวิไล</c:v>
                </c:pt>
                <c:pt idx="7">
                  <c:v>บุ่งคล้า</c:v>
                </c:pt>
                <c:pt idx="8">
                  <c:v>รวม</c:v>
                </c:pt>
              </c:strCache>
            </c:strRef>
          </c:cat>
          <c:val>
            <c:numRef>
              <c:f>'60-62'!$C$34:$C$42</c:f>
              <c:numCache>
                <c:formatCode>General</c:formatCode>
                <c:ptCount val="9"/>
                <c:pt idx="0">
                  <c:v>48.14</c:v>
                </c:pt>
                <c:pt idx="1">
                  <c:v>62.68</c:v>
                </c:pt>
                <c:pt idx="2">
                  <c:v>55.17</c:v>
                </c:pt>
                <c:pt idx="3">
                  <c:v>42.52</c:v>
                </c:pt>
                <c:pt idx="4">
                  <c:v>65.53</c:v>
                </c:pt>
                <c:pt idx="5">
                  <c:v>58.7</c:v>
                </c:pt>
                <c:pt idx="6">
                  <c:v>62.5</c:v>
                </c:pt>
                <c:pt idx="7">
                  <c:v>65</c:v>
                </c:pt>
                <c:pt idx="8">
                  <c:v>53.87</c:v>
                </c:pt>
              </c:numCache>
            </c:numRef>
          </c:val>
        </c:ser>
        <c:ser>
          <c:idx val="1"/>
          <c:order val="1"/>
          <c:tx>
            <c:strRef>
              <c:f>'60-62'!$D$33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'60-62'!$B$34:$B$42</c:f>
              <c:strCache>
                <c:ptCount val="9"/>
                <c:pt idx="0">
                  <c:v>เมืองบึงกาฬ</c:v>
                </c:pt>
                <c:pt idx="1">
                  <c:v>พรเจริญ</c:v>
                </c:pt>
                <c:pt idx="2">
                  <c:v>โซ่พิสัย</c:v>
                </c:pt>
                <c:pt idx="3">
                  <c:v>เซกา</c:v>
                </c:pt>
                <c:pt idx="4">
                  <c:v>ปากคาด</c:v>
                </c:pt>
                <c:pt idx="5">
                  <c:v>บึงโขงหลง</c:v>
                </c:pt>
                <c:pt idx="6">
                  <c:v>ศรีวิไล</c:v>
                </c:pt>
                <c:pt idx="7">
                  <c:v>บุ่งคล้า</c:v>
                </c:pt>
                <c:pt idx="8">
                  <c:v>รวม</c:v>
                </c:pt>
              </c:strCache>
            </c:strRef>
          </c:cat>
          <c:val>
            <c:numRef>
              <c:f>'60-62'!$D$34:$D$42</c:f>
              <c:numCache>
                <c:formatCode>General</c:formatCode>
                <c:ptCount val="9"/>
                <c:pt idx="0">
                  <c:v>44.65</c:v>
                </c:pt>
                <c:pt idx="1">
                  <c:v>74.48</c:v>
                </c:pt>
                <c:pt idx="2">
                  <c:v>49.04</c:v>
                </c:pt>
                <c:pt idx="3">
                  <c:v>65.33</c:v>
                </c:pt>
                <c:pt idx="4">
                  <c:v>63.19</c:v>
                </c:pt>
                <c:pt idx="5">
                  <c:v>66.8</c:v>
                </c:pt>
                <c:pt idx="6">
                  <c:v>77.67</c:v>
                </c:pt>
                <c:pt idx="7">
                  <c:v>67.3</c:v>
                </c:pt>
                <c:pt idx="8">
                  <c:v>59.66</c:v>
                </c:pt>
              </c:numCache>
            </c:numRef>
          </c:val>
        </c:ser>
        <c:ser>
          <c:idx val="2"/>
          <c:order val="2"/>
          <c:tx>
            <c:strRef>
              <c:f>'60-62'!$E$33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dLbls>
            <c:dLbl>
              <c:idx val="7"/>
              <c:layout>
                <c:manualLayout>
                  <c:x val="1.1378664019410029E-2"/>
                  <c:y val="-3.3198925609572792E-2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'60-62'!$B$34:$B$42</c:f>
              <c:strCache>
                <c:ptCount val="9"/>
                <c:pt idx="0">
                  <c:v>เมืองบึงกาฬ</c:v>
                </c:pt>
                <c:pt idx="1">
                  <c:v>พรเจริญ</c:v>
                </c:pt>
                <c:pt idx="2">
                  <c:v>โซ่พิสัย</c:v>
                </c:pt>
                <c:pt idx="3">
                  <c:v>เซกา</c:v>
                </c:pt>
                <c:pt idx="4">
                  <c:v>ปากคาด</c:v>
                </c:pt>
                <c:pt idx="5">
                  <c:v>บึงโขงหลง</c:v>
                </c:pt>
                <c:pt idx="6">
                  <c:v>ศรีวิไล</c:v>
                </c:pt>
                <c:pt idx="7">
                  <c:v>บุ่งคล้า</c:v>
                </c:pt>
                <c:pt idx="8">
                  <c:v>รวม</c:v>
                </c:pt>
              </c:strCache>
            </c:strRef>
          </c:cat>
          <c:val>
            <c:numRef>
              <c:f>'60-62'!$E$34:$E$42</c:f>
              <c:numCache>
                <c:formatCode>General</c:formatCode>
                <c:ptCount val="9"/>
                <c:pt idx="0">
                  <c:v>71.66</c:v>
                </c:pt>
                <c:pt idx="1">
                  <c:v>77.709999999999994</c:v>
                </c:pt>
                <c:pt idx="2">
                  <c:v>73.16</c:v>
                </c:pt>
                <c:pt idx="3">
                  <c:v>72.97</c:v>
                </c:pt>
                <c:pt idx="4">
                  <c:v>77.290000000000006</c:v>
                </c:pt>
                <c:pt idx="5">
                  <c:v>82.85</c:v>
                </c:pt>
                <c:pt idx="6">
                  <c:v>80.58</c:v>
                </c:pt>
                <c:pt idx="7">
                  <c:v>83.33</c:v>
                </c:pt>
                <c:pt idx="8">
                  <c:v>76.150000000000006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7683072"/>
        <c:axId val="347688960"/>
        <c:axId val="0"/>
      </c:bar3DChart>
      <c:catAx>
        <c:axId val="347683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th-TH"/>
          </a:p>
        </c:txPr>
        <c:crossAx val="347688960"/>
        <c:crosses val="autoZero"/>
        <c:auto val="1"/>
        <c:lblAlgn val="ctr"/>
        <c:lblOffset val="100"/>
        <c:noMultiLvlLbl val="0"/>
      </c:catAx>
      <c:valAx>
        <c:axId val="3476889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7683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2056559801271173"/>
          <c:y val="0.90086639662807799"/>
          <c:w val="0.35195236113924888"/>
          <c:h val="9.13076878835931E-2"/>
        </c:manualLayout>
      </c:layout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หนองบัวลำภู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183114156906539E-2"/>
          <c:y val="0.15900125188553074"/>
          <c:w val="0.94873267005420447"/>
          <c:h val="0.500043228091531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'61-62'!$H$8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'61-62'!$G$9:$G$15</c:f>
              <c:strCache>
                <c:ptCount val="7"/>
                <c:pt idx="0">
                  <c:v>เมืองหนองบัวลำภู</c:v>
                </c:pt>
                <c:pt idx="1">
                  <c:v>นากลาง</c:v>
                </c:pt>
                <c:pt idx="2">
                  <c:v>โนนสัง</c:v>
                </c:pt>
                <c:pt idx="3">
                  <c:v>ศรีบุญเรือง</c:v>
                </c:pt>
                <c:pt idx="4">
                  <c:v>สุวรรณคูหา</c:v>
                </c:pt>
                <c:pt idx="5">
                  <c:v>นาวัง</c:v>
                </c:pt>
                <c:pt idx="6">
                  <c:v>รวม</c:v>
                </c:pt>
              </c:strCache>
            </c:strRef>
          </c:cat>
          <c:val>
            <c:numRef>
              <c:f>'61-62'!$H$9:$H$15</c:f>
              <c:numCache>
                <c:formatCode>General</c:formatCode>
                <c:ptCount val="7"/>
                <c:pt idx="0">
                  <c:v>59.35</c:v>
                </c:pt>
                <c:pt idx="1">
                  <c:v>45.69</c:v>
                </c:pt>
                <c:pt idx="2">
                  <c:v>66.67</c:v>
                </c:pt>
                <c:pt idx="3">
                  <c:v>70.709999999999994</c:v>
                </c:pt>
                <c:pt idx="4">
                  <c:v>81.89</c:v>
                </c:pt>
                <c:pt idx="5">
                  <c:v>63.33</c:v>
                </c:pt>
                <c:pt idx="6">
                  <c:v>63.34</c:v>
                </c:pt>
              </c:numCache>
            </c:numRef>
          </c:val>
        </c:ser>
        <c:ser>
          <c:idx val="1"/>
          <c:order val="1"/>
          <c:tx>
            <c:strRef>
              <c:f>'61-62'!$I$8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8.1222700401709751E-3"/>
                  <c:y val="-1.5970814907686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825943316239713E-3"/>
                  <c:y val="-2.9945277951912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222700401709751E-3"/>
                  <c:y val="-1.9963518634608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4809728743590744E-3"/>
                  <c:y val="-1.9963518634608504E-2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404864371794861E-2"/>
                  <c:y val="-3.1941629815373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442918623076797E-2"/>
                  <c:y val="-2.1959870498069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'61-62'!$G$9:$G$15</c:f>
              <c:strCache>
                <c:ptCount val="7"/>
                <c:pt idx="0">
                  <c:v>เมืองหนองบัวลำภู</c:v>
                </c:pt>
                <c:pt idx="1">
                  <c:v>นากลาง</c:v>
                </c:pt>
                <c:pt idx="2">
                  <c:v>โนนสัง</c:v>
                </c:pt>
                <c:pt idx="3">
                  <c:v>ศรีบุญเรือง</c:v>
                </c:pt>
                <c:pt idx="4">
                  <c:v>สุวรรณคูหา</c:v>
                </c:pt>
                <c:pt idx="5">
                  <c:v>นาวัง</c:v>
                </c:pt>
                <c:pt idx="6">
                  <c:v>รวม</c:v>
                </c:pt>
              </c:strCache>
            </c:strRef>
          </c:cat>
          <c:val>
            <c:numRef>
              <c:f>'61-62'!$I$9:$I$15</c:f>
              <c:numCache>
                <c:formatCode>General</c:formatCode>
                <c:ptCount val="7"/>
                <c:pt idx="0">
                  <c:v>75.650000000000006</c:v>
                </c:pt>
                <c:pt idx="1">
                  <c:v>78.34</c:v>
                </c:pt>
                <c:pt idx="2">
                  <c:v>82.47</c:v>
                </c:pt>
                <c:pt idx="3">
                  <c:v>84.87</c:v>
                </c:pt>
                <c:pt idx="4">
                  <c:v>90.66</c:v>
                </c:pt>
                <c:pt idx="5">
                  <c:v>84.91</c:v>
                </c:pt>
                <c:pt idx="6">
                  <c:v>81.62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8179840"/>
        <c:axId val="324338816"/>
        <c:axId val="0"/>
      </c:bar3DChart>
      <c:catAx>
        <c:axId val="348179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th-TH"/>
          </a:p>
        </c:txPr>
        <c:crossAx val="324338816"/>
        <c:crosses val="autoZero"/>
        <c:auto val="1"/>
        <c:lblAlgn val="ctr"/>
        <c:lblOffset val="100"/>
        <c:noMultiLvlLbl val="0"/>
      </c:catAx>
      <c:valAx>
        <c:axId val="3243388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81798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en-US" sz="2800">
                <a:latin typeface="AngsanaUPC" panose="02020603050405020304" pitchFamily="18" charset="-34"/>
                <a:cs typeface="AngsanaUPC" panose="02020603050405020304" pitchFamily="18" charset="-34"/>
              </a:rPr>
              <a:t> inhaled corticosteroid </a:t>
            </a: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ปี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อุดรธานี 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680236618752014E-2"/>
          <c:y val="0.25394400622153096"/>
          <c:w val="0.95772195565229001"/>
          <c:h val="0.565490086192954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'61-62'!$J$7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'61-62'!$I$8:$I$28</c:f>
              <c:strCache>
                <c:ptCount val="21"/>
                <c:pt idx="0">
                  <c:v>เมืองอุดรธานี</c:v>
                </c:pt>
                <c:pt idx="1">
                  <c:v>กุดจับ</c:v>
                </c:pt>
                <c:pt idx="2">
                  <c:v>หนองวัวซอ</c:v>
                </c:pt>
                <c:pt idx="3">
                  <c:v>กุมภวาปี</c:v>
                </c:pt>
                <c:pt idx="4">
                  <c:v>โนนสะอาด</c:v>
                </c:pt>
                <c:pt idx="5">
                  <c:v>หนองหาน</c:v>
                </c:pt>
                <c:pt idx="6">
                  <c:v>ทุ่งฝน</c:v>
                </c:pt>
                <c:pt idx="7">
                  <c:v>ไชยวาน</c:v>
                </c:pt>
                <c:pt idx="8">
                  <c:v>ศรีธาตุ</c:v>
                </c:pt>
                <c:pt idx="9">
                  <c:v>วังสามหมอ</c:v>
                </c:pt>
                <c:pt idx="10">
                  <c:v>บ้านดุง</c:v>
                </c:pt>
                <c:pt idx="11">
                  <c:v>บ้านผือ</c:v>
                </c:pt>
                <c:pt idx="12">
                  <c:v>น้ำโสม</c:v>
                </c:pt>
                <c:pt idx="13">
                  <c:v>เพ็ญ</c:v>
                </c:pt>
                <c:pt idx="14">
                  <c:v>สร้างคอม</c:v>
                </c:pt>
                <c:pt idx="15">
                  <c:v>หนองแสง</c:v>
                </c:pt>
                <c:pt idx="16">
                  <c:v>นายูง</c:v>
                </c:pt>
                <c:pt idx="17">
                  <c:v>พิบูลย์รักษ์</c:v>
                </c:pt>
                <c:pt idx="18">
                  <c:v>กู่แก้ว</c:v>
                </c:pt>
                <c:pt idx="19">
                  <c:v>ประจักษ์ศิลปาคม</c:v>
                </c:pt>
                <c:pt idx="20">
                  <c:v>รวม</c:v>
                </c:pt>
              </c:strCache>
            </c:strRef>
          </c:cat>
          <c:val>
            <c:numRef>
              <c:f>'61-62'!$J$8:$J$28</c:f>
              <c:numCache>
                <c:formatCode>General</c:formatCode>
                <c:ptCount val="21"/>
                <c:pt idx="0">
                  <c:v>43.68</c:v>
                </c:pt>
                <c:pt idx="1">
                  <c:v>74.930000000000007</c:v>
                </c:pt>
                <c:pt idx="2">
                  <c:v>57.86</c:v>
                </c:pt>
                <c:pt idx="3">
                  <c:v>66.7</c:v>
                </c:pt>
                <c:pt idx="4">
                  <c:v>75.900000000000006</c:v>
                </c:pt>
                <c:pt idx="5">
                  <c:v>66.02</c:v>
                </c:pt>
                <c:pt idx="6">
                  <c:v>73.17</c:v>
                </c:pt>
                <c:pt idx="7">
                  <c:v>73.260000000000005</c:v>
                </c:pt>
                <c:pt idx="8">
                  <c:v>79.790000000000006</c:v>
                </c:pt>
                <c:pt idx="9">
                  <c:v>41.63</c:v>
                </c:pt>
                <c:pt idx="10">
                  <c:v>72.67</c:v>
                </c:pt>
                <c:pt idx="11">
                  <c:v>32.53</c:v>
                </c:pt>
                <c:pt idx="12">
                  <c:v>66.95</c:v>
                </c:pt>
                <c:pt idx="13">
                  <c:v>50.34</c:v>
                </c:pt>
                <c:pt idx="14">
                  <c:v>71.52</c:v>
                </c:pt>
                <c:pt idx="15">
                  <c:v>38.33</c:v>
                </c:pt>
                <c:pt idx="16">
                  <c:v>73.94</c:v>
                </c:pt>
                <c:pt idx="17">
                  <c:v>66.22</c:v>
                </c:pt>
                <c:pt idx="18">
                  <c:v>41.09</c:v>
                </c:pt>
                <c:pt idx="19">
                  <c:v>25.83</c:v>
                </c:pt>
                <c:pt idx="20">
                  <c:v>56.37</c:v>
                </c:pt>
              </c:numCache>
            </c:numRef>
          </c:val>
        </c:ser>
        <c:ser>
          <c:idx val="1"/>
          <c:order val="1"/>
          <c:tx>
            <c:strRef>
              <c:f>'61-62'!$K$7</c:f>
              <c:strCache>
                <c:ptCount val="1"/>
                <c:pt idx="0">
                  <c:v>ปี 62 (ต.ค-มิ.ย)</c:v>
                </c:pt>
              </c:strCache>
            </c:strRef>
          </c:tx>
          <c:invertIfNegative val="0"/>
          <c:dLbls>
            <c:dLbl>
              <c:idx val="8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'61-62'!$I$8:$I$28</c:f>
              <c:strCache>
                <c:ptCount val="21"/>
                <c:pt idx="0">
                  <c:v>เมืองอุดรธานี</c:v>
                </c:pt>
                <c:pt idx="1">
                  <c:v>กุดจับ</c:v>
                </c:pt>
                <c:pt idx="2">
                  <c:v>หนองวัวซอ</c:v>
                </c:pt>
                <c:pt idx="3">
                  <c:v>กุมภวาปี</c:v>
                </c:pt>
                <c:pt idx="4">
                  <c:v>โนนสะอาด</c:v>
                </c:pt>
                <c:pt idx="5">
                  <c:v>หนองหาน</c:v>
                </c:pt>
                <c:pt idx="6">
                  <c:v>ทุ่งฝน</c:v>
                </c:pt>
                <c:pt idx="7">
                  <c:v>ไชยวาน</c:v>
                </c:pt>
                <c:pt idx="8">
                  <c:v>ศรีธาตุ</c:v>
                </c:pt>
                <c:pt idx="9">
                  <c:v>วังสามหมอ</c:v>
                </c:pt>
                <c:pt idx="10">
                  <c:v>บ้านดุง</c:v>
                </c:pt>
                <c:pt idx="11">
                  <c:v>บ้านผือ</c:v>
                </c:pt>
                <c:pt idx="12">
                  <c:v>น้ำโสม</c:v>
                </c:pt>
                <c:pt idx="13">
                  <c:v>เพ็ญ</c:v>
                </c:pt>
                <c:pt idx="14">
                  <c:v>สร้างคอม</c:v>
                </c:pt>
                <c:pt idx="15">
                  <c:v>หนองแสง</c:v>
                </c:pt>
                <c:pt idx="16">
                  <c:v>นายูง</c:v>
                </c:pt>
                <c:pt idx="17">
                  <c:v>พิบูลย์รักษ์</c:v>
                </c:pt>
                <c:pt idx="18">
                  <c:v>กู่แก้ว</c:v>
                </c:pt>
                <c:pt idx="19">
                  <c:v>ประจักษ์ศิลปาคม</c:v>
                </c:pt>
                <c:pt idx="20">
                  <c:v>รวม</c:v>
                </c:pt>
              </c:strCache>
            </c:strRef>
          </c:cat>
          <c:val>
            <c:numRef>
              <c:f>'61-62'!$K$8:$K$28</c:f>
              <c:numCache>
                <c:formatCode>General</c:formatCode>
                <c:ptCount val="21"/>
                <c:pt idx="0">
                  <c:v>49.46</c:v>
                </c:pt>
                <c:pt idx="1">
                  <c:v>75.650000000000006</c:v>
                </c:pt>
                <c:pt idx="2">
                  <c:v>85.13</c:v>
                </c:pt>
                <c:pt idx="3">
                  <c:v>74.83</c:v>
                </c:pt>
                <c:pt idx="4">
                  <c:v>82.38</c:v>
                </c:pt>
                <c:pt idx="5">
                  <c:v>79.66</c:v>
                </c:pt>
                <c:pt idx="6">
                  <c:v>82.52</c:v>
                </c:pt>
                <c:pt idx="7">
                  <c:v>79.75</c:v>
                </c:pt>
                <c:pt idx="8">
                  <c:v>87.98</c:v>
                </c:pt>
                <c:pt idx="9">
                  <c:v>45.65</c:v>
                </c:pt>
                <c:pt idx="10">
                  <c:v>78.75</c:v>
                </c:pt>
                <c:pt idx="11">
                  <c:v>76.84</c:v>
                </c:pt>
                <c:pt idx="12">
                  <c:v>75.34</c:v>
                </c:pt>
                <c:pt idx="13">
                  <c:v>67.41</c:v>
                </c:pt>
                <c:pt idx="14">
                  <c:v>86.86</c:v>
                </c:pt>
                <c:pt idx="15">
                  <c:v>80.95</c:v>
                </c:pt>
                <c:pt idx="16">
                  <c:v>82.5</c:v>
                </c:pt>
                <c:pt idx="17">
                  <c:v>79.819999999999993</c:v>
                </c:pt>
                <c:pt idx="18">
                  <c:v>47.71</c:v>
                </c:pt>
                <c:pt idx="19">
                  <c:v>64</c:v>
                </c:pt>
                <c:pt idx="20">
                  <c:v>67.739999999999995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24417024"/>
        <c:axId val="324418560"/>
        <c:axId val="0"/>
      </c:bar3DChart>
      <c:catAx>
        <c:axId val="324417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324418560"/>
        <c:crosses val="autoZero"/>
        <c:auto val="1"/>
        <c:lblAlgn val="ctr"/>
        <c:lblOffset val="100"/>
        <c:noMultiLvlLbl val="0"/>
      </c:catAx>
      <c:valAx>
        <c:axId val="3244185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244170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เลย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269907464292048E-2"/>
          <c:y val="0.18369142387231258"/>
          <c:w val="0.95688199839458599"/>
          <c:h val="0.577858940687706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'61-62'!$I$7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'61-62'!$H$8:$H$22</c:f>
              <c:strCache>
                <c:ptCount val="15"/>
                <c:pt idx="0">
                  <c:v>เมืองเลย</c:v>
                </c:pt>
                <c:pt idx="1">
                  <c:v>นาด้วง</c:v>
                </c:pt>
                <c:pt idx="2">
                  <c:v>เชียงคาน</c:v>
                </c:pt>
                <c:pt idx="3">
                  <c:v>ปากชม</c:v>
                </c:pt>
                <c:pt idx="4">
                  <c:v>ด่านซ้าย</c:v>
                </c:pt>
                <c:pt idx="5">
                  <c:v>นาแห้ว</c:v>
                </c:pt>
                <c:pt idx="6">
                  <c:v>ภูเรือ</c:v>
                </c:pt>
                <c:pt idx="7">
                  <c:v>ท่าลี่</c:v>
                </c:pt>
                <c:pt idx="8">
                  <c:v>วังสะพุง</c:v>
                </c:pt>
                <c:pt idx="9">
                  <c:v>ภูกระดึง</c:v>
                </c:pt>
                <c:pt idx="10">
                  <c:v>ภูหลวง</c:v>
                </c:pt>
                <c:pt idx="11">
                  <c:v>ผาขาว</c:v>
                </c:pt>
                <c:pt idx="12">
                  <c:v>เอราวัณ</c:v>
                </c:pt>
                <c:pt idx="13">
                  <c:v>หนองหิน</c:v>
                </c:pt>
                <c:pt idx="14">
                  <c:v>รวม</c:v>
                </c:pt>
              </c:strCache>
            </c:strRef>
          </c:cat>
          <c:val>
            <c:numRef>
              <c:f>'61-62'!$I$8:$I$22</c:f>
              <c:numCache>
                <c:formatCode>General</c:formatCode>
                <c:ptCount val="15"/>
                <c:pt idx="0">
                  <c:v>62.4</c:v>
                </c:pt>
                <c:pt idx="1">
                  <c:v>69.900000000000006</c:v>
                </c:pt>
                <c:pt idx="2">
                  <c:v>57.48</c:v>
                </c:pt>
                <c:pt idx="3">
                  <c:v>70.84</c:v>
                </c:pt>
                <c:pt idx="4">
                  <c:v>66.67</c:v>
                </c:pt>
                <c:pt idx="5">
                  <c:v>68.489999999999995</c:v>
                </c:pt>
                <c:pt idx="6">
                  <c:v>70.47</c:v>
                </c:pt>
                <c:pt idx="7">
                  <c:v>72.92</c:v>
                </c:pt>
                <c:pt idx="8">
                  <c:v>75.92</c:v>
                </c:pt>
                <c:pt idx="9">
                  <c:v>74.73</c:v>
                </c:pt>
                <c:pt idx="10">
                  <c:v>79.900000000000006</c:v>
                </c:pt>
                <c:pt idx="11">
                  <c:v>38.44</c:v>
                </c:pt>
                <c:pt idx="12">
                  <c:v>78.150000000000006</c:v>
                </c:pt>
                <c:pt idx="13">
                  <c:v>56</c:v>
                </c:pt>
                <c:pt idx="14">
                  <c:v>66.459999999999994</c:v>
                </c:pt>
              </c:numCache>
            </c:numRef>
          </c:val>
        </c:ser>
        <c:ser>
          <c:idx val="1"/>
          <c:order val="1"/>
          <c:tx>
            <c:strRef>
              <c:f>'61-62'!$J$7</c:f>
              <c:strCache>
                <c:ptCount val="1"/>
                <c:pt idx="0">
                  <c:v>ปี 62 (ต.ค-มิ.ย)</c:v>
                </c:pt>
              </c:strCache>
            </c:strRef>
          </c:tx>
          <c:invertIfNegative val="0"/>
          <c:dLbls>
            <c:dLbl>
              <c:idx val="1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'61-62'!$H$8:$H$22</c:f>
              <c:strCache>
                <c:ptCount val="15"/>
                <c:pt idx="0">
                  <c:v>เมืองเลย</c:v>
                </c:pt>
                <c:pt idx="1">
                  <c:v>นาด้วง</c:v>
                </c:pt>
                <c:pt idx="2">
                  <c:v>เชียงคาน</c:v>
                </c:pt>
                <c:pt idx="3">
                  <c:v>ปากชม</c:v>
                </c:pt>
                <c:pt idx="4">
                  <c:v>ด่านซ้าย</c:v>
                </c:pt>
                <c:pt idx="5">
                  <c:v>นาแห้ว</c:v>
                </c:pt>
                <c:pt idx="6">
                  <c:v>ภูเรือ</c:v>
                </c:pt>
                <c:pt idx="7">
                  <c:v>ท่าลี่</c:v>
                </c:pt>
                <c:pt idx="8">
                  <c:v>วังสะพุง</c:v>
                </c:pt>
                <c:pt idx="9">
                  <c:v>ภูกระดึง</c:v>
                </c:pt>
                <c:pt idx="10">
                  <c:v>ภูหลวง</c:v>
                </c:pt>
                <c:pt idx="11">
                  <c:v>ผาขาว</c:v>
                </c:pt>
                <c:pt idx="12">
                  <c:v>เอราวัณ</c:v>
                </c:pt>
                <c:pt idx="13">
                  <c:v>หนองหิน</c:v>
                </c:pt>
                <c:pt idx="14">
                  <c:v>รวม</c:v>
                </c:pt>
              </c:strCache>
            </c:strRef>
          </c:cat>
          <c:val>
            <c:numRef>
              <c:f>'61-62'!$J$8:$J$22</c:f>
              <c:numCache>
                <c:formatCode>General</c:formatCode>
                <c:ptCount val="15"/>
                <c:pt idx="0">
                  <c:v>60.6</c:v>
                </c:pt>
                <c:pt idx="1">
                  <c:v>87.57</c:v>
                </c:pt>
                <c:pt idx="2">
                  <c:v>71.27</c:v>
                </c:pt>
                <c:pt idx="3">
                  <c:v>77.599999999999994</c:v>
                </c:pt>
                <c:pt idx="4">
                  <c:v>69.48</c:v>
                </c:pt>
                <c:pt idx="5">
                  <c:v>79.03</c:v>
                </c:pt>
                <c:pt idx="6">
                  <c:v>84.97</c:v>
                </c:pt>
                <c:pt idx="7">
                  <c:v>70.13</c:v>
                </c:pt>
                <c:pt idx="8">
                  <c:v>85.05</c:v>
                </c:pt>
                <c:pt idx="9">
                  <c:v>81.040000000000006</c:v>
                </c:pt>
                <c:pt idx="10">
                  <c:v>75.459999999999994</c:v>
                </c:pt>
                <c:pt idx="11">
                  <c:v>53.63</c:v>
                </c:pt>
                <c:pt idx="12">
                  <c:v>82.46</c:v>
                </c:pt>
                <c:pt idx="13">
                  <c:v>71.62</c:v>
                </c:pt>
                <c:pt idx="14">
                  <c:v>72.31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24798336"/>
        <c:axId val="324799872"/>
        <c:axId val="0"/>
      </c:bar3DChart>
      <c:catAx>
        <c:axId val="32479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324799872"/>
        <c:crosses val="autoZero"/>
        <c:auto val="1"/>
        <c:lblAlgn val="ctr"/>
        <c:lblOffset val="100"/>
        <c:noMultiLvlLbl val="0"/>
      </c:catAx>
      <c:valAx>
        <c:axId val="3247998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247983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 </a:t>
            </a:r>
            <a:r>
              <a:rPr lang="en-US" sz="280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61-61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หนองคาย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'61-62'!$H$28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'61-62'!$G$29:$G$38</c:f>
              <c:strCache>
                <c:ptCount val="10"/>
                <c:pt idx="0">
                  <c:v>เมืองหนองคาย</c:v>
                </c:pt>
                <c:pt idx="1">
                  <c:v>ท่าบ่อ</c:v>
                </c:pt>
                <c:pt idx="2">
                  <c:v>โพนพิสัย</c:v>
                </c:pt>
                <c:pt idx="3">
                  <c:v>ศรีเชียงใหม่</c:v>
                </c:pt>
                <c:pt idx="4">
                  <c:v>สังคม</c:v>
                </c:pt>
                <c:pt idx="5">
                  <c:v>สระใคร</c:v>
                </c:pt>
                <c:pt idx="6">
                  <c:v>เฝ้าไร่</c:v>
                </c:pt>
                <c:pt idx="7">
                  <c:v>รัตนวาปี</c:v>
                </c:pt>
                <c:pt idx="8">
                  <c:v>โพธิ์ตาก</c:v>
                </c:pt>
                <c:pt idx="9">
                  <c:v>รวม</c:v>
                </c:pt>
              </c:strCache>
            </c:strRef>
          </c:cat>
          <c:val>
            <c:numRef>
              <c:f>'61-62'!$H$29:$H$38</c:f>
              <c:numCache>
                <c:formatCode>General</c:formatCode>
                <c:ptCount val="10"/>
                <c:pt idx="0">
                  <c:v>45.05</c:v>
                </c:pt>
                <c:pt idx="1">
                  <c:v>66.47</c:v>
                </c:pt>
                <c:pt idx="2">
                  <c:v>35.869999999999997</c:v>
                </c:pt>
                <c:pt idx="3">
                  <c:v>38.32</c:v>
                </c:pt>
                <c:pt idx="4">
                  <c:v>60.66</c:v>
                </c:pt>
                <c:pt idx="5">
                  <c:v>62.3</c:v>
                </c:pt>
                <c:pt idx="6">
                  <c:v>49.22</c:v>
                </c:pt>
                <c:pt idx="7">
                  <c:v>55.21</c:v>
                </c:pt>
                <c:pt idx="8">
                  <c:v>36.21</c:v>
                </c:pt>
                <c:pt idx="9">
                  <c:v>49.86</c:v>
                </c:pt>
              </c:numCache>
            </c:numRef>
          </c:val>
        </c:ser>
        <c:ser>
          <c:idx val="1"/>
          <c:order val="1"/>
          <c:tx>
            <c:strRef>
              <c:f>'61-62'!$I$28</c:f>
              <c:strCache>
                <c:ptCount val="1"/>
                <c:pt idx="0">
                  <c:v>ปี 62 (ต.ค-มิ.ย.)</c:v>
                </c:pt>
              </c:strCache>
            </c:strRef>
          </c:tx>
          <c:invertIfNegative val="0"/>
          <c:dLbls>
            <c:dLbl>
              <c:idx val="3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'61-62'!$G$29:$G$38</c:f>
              <c:strCache>
                <c:ptCount val="10"/>
                <c:pt idx="0">
                  <c:v>เมืองหนองคาย</c:v>
                </c:pt>
                <c:pt idx="1">
                  <c:v>ท่าบ่อ</c:v>
                </c:pt>
                <c:pt idx="2">
                  <c:v>โพนพิสัย</c:v>
                </c:pt>
                <c:pt idx="3">
                  <c:v>ศรีเชียงใหม่</c:v>
                </c:pt>
                <c:pt idx="4">
                  <c:v>สังคม</c:v>
                </c:pt>
                <c:pt idx="5">
                  <c:v>สระใคร</c:v>
                </c:pt>
                <c:pt idx="6">
                  <c:v>เฝ้าไร่</c:v>
                </c:pt>
                <c:pt idx="7">
                  <c:v>รัตนวาปี</c:v>
                </c:pt>
                <c:pt idx="8">
                  <c:v>โพธิ์ตาก</c:v>
                </c:pt>
                <c:pt idx="9">
                  <c:v>รวม</c:v>
                </c:pt>
              </c:strCache>
            </c:strRef>
          </c:cat>
          <c:val>
            <c:numRef>
              <c:f>'61-62'!$I$29:$I$38</c:f>
              <c:numCache>
                <c:formatCode>General</c:formatCode>
                <c:ptCount val="10"/>
                <c:pt idx="0">
                  <c:v>72.53</c:v>
                </c:pt>
                <c:pt idx="1">
                  <c:v>78.290000000000006</c:v>
                </c:pt>
                <c:pt idx="2">
                  <c:v>56.05</c:v>
                </c:pt>
                <c:pt idx="3">
                  <c:v>87.06</c:v>
                </c:pt>
                <c:pt idx="4">
                  <c:v>69.349999999999994</c:v>
                </c:pt>
                <c:pt idx="5">
                  <c:v>83.93</c:v>
                </c:pt>
                <c:pt idx="6">
                  <c:v>81.58</c:v>
                </c:pt>
                <c:pt idx="7">
                  <c:v>72</c:v>
                </c:pt>
                <c:pt idx="8">
                  <c:v>78.72</c:v>
                </c:pt>
                <c:pt idx="9">
                  <c:v>72.23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8113920"/>
        <c:axId val="348119808"/>
        <c:axId val="0"/>
      </c:bar3DChart>
      <c:catAx>
        <c:axId val="348113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th-TH"/>
          </a:p>
        </c:txPr>
        <c:crossAx val="348119808"/>
        <c:crosses val="autoZero"/>
        <c:auto val="1"/>
        <c:lblAlgn val="ctr"/>
        <c:lblOffset val="100"/>
        <c:noMultiLvlLbl val="0"/>
      </c:catAx>
      <c:valAx>
        <c:axId val="3481198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81139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สกลนคร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>
        <c:manualLayout>
          <c:xMode val="edge"/>
          <c:yMode val="edge"/>
          <c:x val="0.10737226028564612"/>
          <c:y val="2.3411371237458192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'61-62'!$H$30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'61-62'!$G$31:$G$49</c:f>
              <c:strCache>
                <c:ptCount val="19"/>
                <c:pt idx="0">
                  <c:v>เมือง</c:v>
                </c:pt>
                <c:pt idx="1">
                  <c:v>กุสุมาลย์</c:v>
                </c:pt>
                <c:pt idx="2">
                  <c:v>กุดบาก</c:v>
                </c:pt>
                <c:pt idx="3">
                  <c:v>พรรณานิคม</c:v>
                </c:pt>
                <c:pt idx="4">
                  <c:v>พังโคน</c:v>
                </c:pt>
                <c:pt idx="5">
                  <c:v>วาริชภูมิ</c:v>
                </c:pt>
                <c:pt idx="6">
                  <c:v>นิคมน้ำอูน</c:v>
                </c:pt>
                <c:pt idx="7">
                  <c:v>วานรนิวาส</c:v>
                </c:pt>
                <c:pt idx="8">
                  <c:v>คำตากล้า</c:v>
                </c:pt>
                <c:pt idx="9">
                  <c:v>บ้านม่วง</c:v>
                </c:pt>
                <c:pt idx="10">
                  <c:v>อากาศอำนวย</c:v>
                </c:pt>
                <c:pt idx="11">
                  <c:v>สว่างแดนดิน</c:v>
                </c:pt>
                <c:pt idx="12">
                  <c:v>ส่องดาว</c:v>
                </c:pt>
                <c:pt idx="13">
                  <c:v>เต่างอย</c:v>
                </c:pt>
                <c:pt idx="14">
                  <c:v>โคกศรีสุพรรณ</c:v>
                </c:pt>
                <c:pt idx="15">
                  <c:v>เจริญศิลป์</c:v>
                </c:pt>
                <c:pt idx="16">
                  <c:v>โพนนาแก้ว</c:v>
                </c:pt>
                <c:pt idx="17">
                  <c:v>ภูพาน</c:v>
                </c:pt>
                <c:pt idx="18">
                  <c:v>รวม</c:v>
                </c:pt>
              </c:strCache>
            </c:strRef>
          </c:cat>
          <c:val>
            <c:numRef>
              <c:f>'61-62'!$H$31:$H$49</c:f>
              <c:numCache>
                <c:formatCode>General</c:formatCode>
                <c:ptCount val="19"/>
                <c:pt idx="0">
                  <c:v>44.86</c:v>
                </c:pt>
                <c:pt idx="1">
                  <c:v>70.12</c:v>
                </c:pt>
                <c:pt idx="2">
                  <c:v>59.11</c:v>
                </c:pt>
                <c:pt idx="3">
                  <c:v>69.61</c:v>
                </c:pt>
                <c:pt idx="4">
                  <c:v>65.48</c:v>
                </c:pt>
                <c:pt idx="5">
                  <c:v>84.35</c:v>
                </c:pt>
                <c:pt idx="6">
                  <c:v>72.88</c:v>
                </c:pt>
                <c:pt idx="7">
                  <c:v>65.92</c:v>
                </c:pt>
                <c:pt idx="8">
                  <c:v>66.040000000000006</c:v>
                </c:pt>
                <c:pt idx="9">
                  <c:v>69.47</c:v>
                </c:pt>
                <c:pt idx="10">
                  <c:v>70.45</c:v>
                </c:pt>
                <c:pt idx="11">
                  <c:v>70.290000000000006</c:v>
                </c:pt>
                <c:pt idx="12">
                  <c:v>81.36</c:v>
                </c:pt>
                <c:pt idx="13">
                  <c:v>72.959999999999994</c:v>
                </c:pt>
                <c:pt idx="14">
                  <c:v>71.48</c:v>
                </c:pt>
                <c:pt idx="15">
                  <c:v>62.45</c:v>
                </c:pt>
                <c:pt idx="16">
                  <c:v>61.3</c:v>
                </c:pt>
                <c:pt idx="17">
                  <c:v>76.11</c:v>
                </c:pt>
                <c:pt idx="18">
                  <c:v>62.27</c:v>
                </c:pt>
              </c:numCache>
            </c:numRef>
          </c:val>
        </c:ser>
        <c:ser>
          <c:idx val="1"/>
          <c:order val="1"/>
          <c:tx>
            <c:strRef>
              <c:f>'61-62'!$I$30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dLbls>
            <c:dLbl>
              <c:idx val="5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'61-62'!$G$31:$G$49</c:f>
              <c:strCache>
                <c:ptCount val="19"/>
                <c:pt idx="0">
                  <c:v>เมือง</c:v>
                </c:pt>
                <c:pt idx="1">
                  <c:v>กุสุมาลย์</c:v>
                </c:pt>
                <c:pt idx="2">
                  <c:v>กุดบาก</c:v>
                </c:pt>
                <c:pt idx="3">
                  <c:v>พรรณานิคม</c:v>
                </c:pt>
                <c:pt idx="4">
                  <c:v>พังโคน</c:v>
                </c:pt>
                <c:pt idx="5">
                  <c:v>วาริชภูมิ</c:v>
                </c:pt>
                <c:pt idx="6">
                  <c:v>นิคมน้ำอูน</c:v>
                </c:pt>
                <c:pt idx="7">
                  <c:v>วานรนิวาส</c:v>
                </c:pt>
                <c:pt idx="8">
                  <c:v>คำตากล้า</c:v>
                </c:pt>
                <c:pt idx="9">
                  <c:v>บ้านม่วง</c:v>
                </c:pt>
                <c:pt idx="10">
                  <c:v>อากาศอำนวย</c:v>
                </c:pt>
                <c:pt idx="11">
                  <c:v>สว่างแดนดิน</c:v>
                </c:pt>
                <c:pt idx="12">
                  <c:v>ส่องดาว</c:v>
                </c:pt>
                <c:pt idx="13">
                  <c:v>เต่างอย</c:v>
                </c:pt>
                <c:pt idx="14">
                  <c:v>โคกศรีสุพรรณ</c:v>
                </c:pt>
                <c:pt idx="15">
                  <c:v>เจริญศิลป์</c:v>
                </c:pt>
                <c:pt idx="16">
                  <c:v>โพนนาแก้ว</c:v>
                </c:pt>
                <c:pt idx="17">
                  <c:v>ภูพาน</c:v>
                </c:pt>
                <c:pt idx="18">
                  <c:v>รวม</c:v>
                </c:pt>
              </c:strCache>
            </c:strRef>
          </c:cat>
          <c:val>
            <c:numRef>
              <c:f>'61-62'!$I$31:$I$49</c:f>
              <c:numCache>
                <c:formatCode>General</c:formatCode>
                <c:ptCount val="19"/>
                <c:pt idx="0">
                  <c:v>63.35</c:v>
                </c:pt>
                <c:pt idx="1">
                  <c:v>76.92</c:v>
                </c:pt>
                <c:pt idx="2">
                  <c:v>71.89</c:v>
                </c:pt>
                <c:pt idx="3">
                  <c:v>76.23</c:v>
                </c:pt>
                <c:pt idx="4">
                  <c:v>75.349999999999994</c:v>
                </c:pt>
                <c:pt idx="5">
                  <c:v>92.05</c:v>
                </c:pt>
                <c:pt idx="6">
                  <c:v>80.650000000000006</c:v>
                </c:pt>
                <c:pt idx="7">
                  <c:v>91.39</c:v>
                </c:pt>
                <c:pt idx="8">
                  <c:v>82.62</c:v>
                </c:pt>
                <c:pt idx="9">
                  <c:v>89.9</c:v>
                </c:pt>
                <c:pt idx="10">
                  <c:v>78.5</c:v>
                </c:pt>
                <c:pt idx="11">
                  <c:v>86.89</c:v>
                </c:pt>
                <c:pt idx="12">
                  <c:v>86.75</c:v>
                </c:pt>
                <c:pt idx="13">
                  <c:v>86.84</c:v>
                </c:pt>
                <c:pt idx="14">
                  <c:v>80.239999999999995</c:v>
                </c:pt>
                <c:pt idx="15">
                  <c:v>81.78</c:v>
                </c:pt>
                <c:pt idx="16">
                  <c:v>74.31</c:v>
                </c:pt>
                <c:pt idx="17">
                  <c:v>78.06</c:v>
                </c:pt>
                <c:pt idx="18">
                  <c:v>77.81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25828992"/>
        <c:axId val="325830528"/>
        <c:axId val="0"/>
      </c:bar3DChart>
      <c:catAx>
        <c:axId val="325828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th-TH"/>
          </a:p>
        </c:txPr>
        <c:crossAx val="325830528"/>
        <c:crosses val="autoZero"/>
        <c:auto val="1"/>
        <c:lblAlgn val="ctr"/>
        <c:lblOffset val="100"/>
        <c:noMultiLvlLbl val="0"/>
      </c:catAx>
      <c:valAx>
        <c:axId val="3258305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258289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corticossteroid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59-62 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>
                <a:latin typeface="AngsanaUPC" panose="02020603050405020304" pitchFamily="18" charset="-34"/>
                <a:cs typeface="AngsanaUPC" panose="02020603050405020304" pitchFamily="18" charset="-34"/>
              </a:rPr>
              <a:t>นครพนม</a:t>
            </a:r>
            <a:endParaRPr lang="th-TH" sz="280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106558335623528E-2"/>
          <c:y val="0.21660660388459163"/>
          <c:w val="0.95612987445839348"/>
          <c:h val="0.485125054634517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'59-62'!$D$6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'59-62'!$C$7:$C$19</c:f>
              <c:strCache>
                <c:ptCount val="13"/>
                <c:pt idx="0">
                  <c:v>เมืองนครพนม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'59-62'!$D$7:$D$19</c:f>
              <c:numCache>
                <c:formatCode>General</c:formatCode>
                <c:ptCount val="13"/>
                <c:pt idx="0">
                  <c:v>31.84</c:v>
                </c:pt>
                <c:pt idx="1">
                  <c:v>48.59</c:v>
                </c:pt>
                <c:pt idx="2">
                  <c:v>44.95</c:v>
                </c:pt>
                <c:pt idx="3">
                  <c:v>1.76</c:v>
                </c:pt>
                <c:pt idx="4">
                  <c:v>33.81</c:v>
                </c:pt>
                <c:pt idx="5">
                  <c:v>47</c:v>
                </c:pt>
                <c:pt idx="6">
                  <c:v>50.27</c:v>
                </c:pt>
                <c:pt idx="7">
                  <c:v>72.900000000000006</c:v>
                </c:pt>
                <c:pt idx="8">
                  <c:v>55.07</c:v>
                </c:pt>
                <c:pt idx="9">
                  <c:v>49.09</c:v>
                </c:pt>
                <c:pt idx="10">
                  <c:v>62.84</c:v>
                </c:pt>
                <c:pt idx="11">
                  <c:v>39.39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'59-62'!$E$6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'59-62'!$C$7:$C$19</c:f>
              <c:strCache>
                <c:ptCount val="13"/>
                <c:pt idx="0">
                  <c:v>เมืองนครพนม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'59-62'!$E$7:$E$19</c:f>
              <c:numCache>
                <c:formatCode>General</c:formatCode>
                <c:ptCount val="13"/>
                <c:pt idx="0">
                  <c:v>36.79</c:v>
                </c:pt>
                <c:pt idx="1">
                  <c:v>47.4</c:v>
                </c:pt>
                <c:pt idx="2">
                  <c:v>38.46</c:v>
                </c:pt>
                <c:pt idx="3">
                  <c:v>0.88</c:v>
                </c:pt>
                <c:pt idx="4">
                  <c:v>42.28</c:v>
                </c:pt>
                <c:pt idx="5">
                  <c:v>44.76</c:v>
                </c:pt>
                <c:pt idx="6">
                  <c:v>48.6</c:v>
                </c:pt>
                <c:pt idx="7">
                  <c:v>70.260000000000005</c:v>
                </c:pt>
                <c:pt idx="8">
                  <c:v>66.78</c:v>
                </c:pt>
                <c:pt idx="9">
                  <c:v>50.91</c:v>
                </c:pt>
                <c:pt idx="10">
                  <c:v>56.35</c:v>
                </c:pt>
                <c:pt idx="11">
                  <c:v>45.61</c:v>
                </c:pt>
                <c:pt idx="12">
                  <c:v>43.8</c:v>
                </c:pt>
              </c:numCache>
            </c:numRef>
          </c:val>
        </c:ser>
        <c:ser>
          <c:idx val="2"/>
          <c:order val="2"/>
          <c:tx>
            <c:strRef>
              <c:f>'59-62'!$F$6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'59-62'!$C$7:$C$19</c:f>
              <c:strCache>
                <c:ptCount val="13"/>
                <c:pt idx="0">
                  <c:v>เมืองนครพนม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'59-62'!$F$7:$F$19</c:f>
              <c:numCache>
                <c:formatCode>General</c:formatCode>
                <c:ptCount val="13"/>
                <c:pt idx="0">
                  <c:v>35.19</c:v>
                </c:pt>
                <c:pt idx="1">
                  <c:v>57.05</c:v>
                </c:pt>
                <c:pt idx="2">
                  <c:v>34.44</c:v>
                </c:pt>
                <c:pt idx="3">
                  <c:v>44.44</c:v>
                </c:pt>
                <c:pt idx="4">
                  <c:v>54.03</c:v>
                </c:pt>
                <c:pt idx="5">
                  <c:v>57.43</c:v>
                </c:pt>
                <c:pt idx="6">
                  <c:v>47.59</c:v>
                </c:pt>
                <c:pt idx="7">
                  <c:v>72.14</c:v>
                </c:pt>
                <c:pt idx="8">
                  <c:v>70.61</c:v>
                </c:pt>
                <c:pt idx="9">
                  <c:v>50.9</c:v>
                </c:pt>
                <c:pt idx="10">
                  <c:v>49.54</c:v>
                </c:pt>
                <c:pt idx="11">
                  <c:v>50.32</c:v>
                </c:pt>
                <c:pt idx="12">
                  <c:v>48.75</c:v>
                </c:pt>
              </c:numCache>
            </c:numRef>
          </c:val>
        </c:ser>
        <c:ser>
          <c:idx val="3"/>
          <c:order val="3"/>
          <c:tx>
            <c:strRef>
              <c:f>'59-62'!$G$6</c:f>
              <c:strCache>
                <c:ptCount val="1"/>
                <c:pt idx="0">
                  <c:v>ปี 62 (ต.ค-มิ.ย)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'59-62'!$C$7:$C$19</c:f>
              <c:strCache>
                <c:ptCount val="13"/>
                <c:pt idx="0">
                  <c:v>เมืองนครพนม</c:v>
                </c:pt>
                <c:pt idx="1">
                  <c:v>ปลาปาก</c:v>
                </c:pt>
                <c:pt idx="2">
                  <c:v>ท่าอุเทน</c:v>
                </c:pt>
                <c:pt idx="3">
                  <c:v>บ้านแพง</c:v>
                </c:pt>
                <c:pt idx="4">
                  <c:v>ธาตุพนม</c:v>
                </c:pt>
                <c:pt idx="5">
                  <c:v>เรณูนคร</c:v>
                </c:pt>
                <c:pt idx="6">
                  <c:v>นาแก</c:v>
                </c:pt>
                <c:pt idx="7">
                  <c:v>ศรีสงคราม</c:v>
                </c:pt>
                <c:pt idx="8">
                  <c:v>นาหว้า</c:v>
                </c:pt>
                <c:pt idx="9">
                  <c:v>โพนสวรรค์</c:v>
                </c:pt>
                <c:pt idx="10">
                  <c:v>นาทม</c:v>
                </c:pt>
                <c:pt idx="11">
                  <c:v>วังยาง</c:v>
                </c:pt>
                <c:pt idx="12">
                  <c:v>รวม</c:v>
                </c:pt>
              </c:strCache>
            </c:strRef>
          </c:cat>
          <c:val>
            <c:numRef>
              <c:f>'59-62'!$G$7:$G$19</c:f>
              <c:numCache>
                <c:formatCode>General</c:formatCode>
                <c:ptCount val="13"/>
                <c:pt idx="0">
                  <c:v>66.16</c:v>
                </c:pt>
                <c:pt idx="1">
                  <c:v>63.6</c:v>
                </c:pt>
                <c:pt idx="2">
                  <c:v>81.13</c:v>
                </c:pt>
                <c:pt idx="3">
                  <c:v>67.290000000000006</c:v>
                </c:pt>
                <c:pt idx="4">
                  <c:v>83.4</c:v>
                </c:pt>
                <c:pt idx="5">
                  <c:v>68.81</c:v>
                </c:pt>
                <c:pt idx="6">
                  <c:v>73.55</c:v>
                </c:pt>
                <c:pt idx="7">
                  <c:v>80.64</c:v>
                </c:pt>
                <c:pt idx="8">
                  <c:v>85.09</c:v>
                </c:pt>
                <c:pt idx="9">
                  <c:v>84.43</c:v>
                </c:pt>
                <c:pt idx="10">
                  <c:v>66.67</c:v>
                </c:pt>
                <c:pt idx="11">
                  <c:v>60.56</c:v>
                </c:pt>
                <c:pt idx="12">
                  <c:v>73.180000000000007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47253376"/>
        <c:axId val="347271552"/>
        <c:axId val="0"/>
      </c:bar3DChart>
      <c:catAx>
        <c:axId val="347253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347271552"/>
        <c:crosses val="autoZero"/>
        <c:auto val="1"/>
        <c:lblAlgn val="ctr"/>
        <c:lblOffset val="100"/>
        <c:noMultiLvlLbl val="0"/>
      </c:catAx>
      <c:valAx>
        <c:axId val="347271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472533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ร้อยละของผู้ป่วยนอกโรคหืดที่ได้รัยยา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</a:t>
            </a:r>
            <a:endParaRPr lang="en-US" sz="2800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24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aseline="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จำแนก</a:t>
            </a:r>
            <a:r>
              <a:rPr lang="th-TH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รายอำเภอในเขต </a:t>
            </a:r>
            <a:r>
              <a:rPr lang="en-US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 </a:t>
            </a:r>
            <a:r>
              <a:rPr lang="th-TH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ที่ยังไม่ผ่านเกณฑ์ (ร้อยละ </a:t>
            </a:r>
            <a:r>
              <a:rPr lang="en-US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80</a:t>
            </a:r>
            <a:r>
              <a:rPr lang="th-TH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2562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(ต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.-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มิ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ย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endParaRPr lang="en-US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6"/>
            <c:invertIfNegative val="0"/>
            <c:bubble3D val="0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'ไม่ผ่าน 30 มิย 62(2)'!$D$29:$E$55</c:f>
              <c:multiLvlStrCache>
                <c:ptCount val="27"/>
                <c:lvl>
                  <c:pt idx="0">
                    <c:v>เมืองบึงกาฬ</c:v>
                  </c:pt>
                  <c:pt idx="1">
                    <c:v>พรเจริญ</c:v>
                  </c:pt>
                  <c:pt idx="2">
                    <c:v>โซ่พิสัย</c:v>
                  </c:pt>
                  <c:pt idx="3">
                    <c:v>เซกา</c:v>
                  </c:pt>
                  <c:pt idx="4">
                    <c:v>ปากคาด</c:v>
                  </c:pt>
                  <c:pt idx="5">
                    <c:v>เมืองเลย</c:v>
                  </c:pt>
                  <c:pt idx="6">
                    <c:v>เชียงคาน</c:v>
                  </c:pt>
                  <c:pt idx="7">
                    <c:v>ปากชม</c:v>
                  </c:pt>
                  <c:pt idx="8">
                    <c:v>ด่านซ้าย</c:v>
                  </c:pt>
                  <c:pt idx="9">
                    <c:v>นาแห้ว</c:v>
                  </c:pt>
                  <c:pt idx="10">
                    <c:v>ท่าลี่</c:v>
                  </c:pt>
                  <c:pt idx="11">
                    <c:v>ภูหลวง</c:v>
                  </c:pt>
                  <c:pt idx="12">
                    <c:v>ผาขาว</c:v>
                  </c:pt>
                  <c:pt idx="13">
                    <c:v>หนองหิน</c:v>
                  </c:pt>
                  <c:pt idx="14">
                    <c:v>เมือง</c:v>
                  </c:pt>
                  <c:pt idx="15">
                    <c:v>กุสุมาลย์</c:v>
                  </c:pt>
                  <c:pt idx="16">
                    <c:v>กุดบาก</c:v>
                  </c:pt>
                  <c:pt idx="17">
                    <c:v>พรรณานิคม</c:v>
                  </c:pt>
                  <c:pt idx="18">
                    <c:v>พังโคน</c:v>
                  </c:pt>
                  <c:pt idx="19">
                    <c:v>โพนนาแก้ว</c:v>
                  </c:pt>
                  <c:pt idx="20">
                    <c:v>ภูพาน</c:v>
                  </c:pt>
                  <c:pt idx="21">
                    <c:v>เมืองหนองคาย</c:v>
                  </c:pt>
                  <c:pt idx="22">
                    <c:v>ท่าบ่อ</c:v>
                  </c:pt>
                  <c:pt idx="23">
                    <c:v>โพนพิสัย</c:v>
                  </c:pt>
                  <c:pt idx="24">
                    <c:v>สังคม</c:v>
                  </c:pt>
                  <c:pt idx="25">
                    <c:v>รัตนวาปี</c:v>
                  </c:pt>
                  <c:pt idx="26">
                    <c:v>โพธิ์ตาก</c:v>
                  </c:pt>
                </c:lvl>
                <c:lvl>
                  <c:pt idx="0">
                    <c:v>บึงกาฬ</c:v>
                  </c:pt>
                  <c:pt idx="5">
                    <c:v>เลย</c:v>
                  </c:pt>
                  <c:pt idx="14">
                    <c:v>สกลนคร</c:v>
                  </c:pt>
                  <c:pt idx="21">
                    <c:v>หนองคาย</c:v>
                  </c:pt>
                </c:lvl>
              </c:multiLvlStrCache>
            </c:multiLvlStrRef>
          </c:cat>
          <c:val>
            <c:numRef>
              <c:f>'ไม่ผ่าน 30 มิย 62(2)'!$F$29:$F$55</c:f>
              <c:numCache>
                <c:formatCode>General</c:formatCode>
                <c:ptCount val="27"/>
                <c:pt idx="0">
                  <c:v>71.66</c:v>
                </c:pt>
                <c:pt idx="1">
                  <c:v>77.709999999999994</c:v>
                </c:pt>
                <c:pt idx="2">
                  <c:v>73.16</c:v>
                </c:pt>
                <c:pt idx="3">
                  <c:v>72.97</c:v>
                </c:pt>
                <c:pt idx="4">
                  <c:v>77.290000000000006</c:v>
                </c:pt>
                <c:pt idx="5">
                  <c:v>60.6</c:v>
                </c:pt>
                <c:pt idx="6">
                  <c:v>71.27</c:v>
                </c:pt>
                <c:pt idx="7">
                  <c:v>77.599999999999994</c:v>
                </c:pt>
                <c:pt idx="8">
                  <c:v>69.48</c:v>
                </c:pt>
                <c:pt idx="9">
                  <c:v>79.03</c:v>
                </c:pt>
                <c:pt idx="10">
                  <c:v>70.13</c:v>
                </c:pt>
                <c:pt idx="11">
                  <c:v>75.459999999999994</c:v>
                </c:pt>
                <c:pt idx="12">
                  <c:v>53.63</c:v>
                </c:pt>
                <c:pt idx="13">
                  <c:v>71.62</c:v>
                </c:pt>
                <c:pt idx="14">
                  <c:v>63.35</c:v>
                </c:pt>
                <c:pt idx="15">
                  <c:v>76.92</c:v>
                </c:pt>
                <c:pt idx="16">
                  <c:v>71.89</c:v>
                </c:pt>
                <c:pt idx="17">
                  <c:v>76.23</c:v>
                </c:pt>
                <c:pt idx="18">
                  <c:v>75.349999999999994</c:v>
                </c:pt>
                <c:pt idx="19">
                  <c:v>74.31</c:v>
                </c:pt>
                <c:pt idx="20">
                  <c:v>78.06</c:v>
                </c:pt>
                <c:pt idx="21">
                  <c:v>72.53</c:v>
                </c:pt>
                <c:pt idx="22">
                  <c:v>78.290000000000006</c:v>
                </c:pt>
                <c:pt idx="23">
                  <c:v>56.05</c:v>
                </c:pt>
                <c:pt idx="24">
                  <c:v>69.349999999999994</c:v>
                </c:pt>
                <c:pt idx="25">
                  <c:v>72</c:v>
                </c:pt>
                <c:pt idx="26">
                  <c:v>78.72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6695936"/>
        <c:axId val="326566656"/>
        <c:axId val="0"/>
      </c:bar3DChart>
      <c:catAx>
        <c:axId val="326695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326566656"/>
        <c:crosses val="autoZero"/>
        <c:auto val="1"/>
        <c:lblAlgn val="ctr"/>
        <c:lblOffset val="100"/>
        <c:noMultiLvlLbl val="0"/>
      </c:catAx>
      <c:valAx>
        <c:axId val="326566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26695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ร้อยละของผู้ป่วยนอกโรคหืดที่ได้รับยา </a:t>
            </a:r>
            <a:r>
              <a:rPr lang="en-US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inhaled corticosteroid 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/>
            </a:pPr>
            <a:r>
              <a:rPr lang="th-TH" sz="28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จำแนกรายอำเภอในเขต</a:t>
            </a:r>
            <a:r>
              <a:rPr lang="th-TH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 </a:t>
            </a:r>
            <a:r>
              <a:rPr lang="th-TH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ที่ยังไม่ผ่านเกณฑ์ (ร้อยละ </a:t>
            </a:r>
            <a:r>
              <a:rPr lang="en-US" sz="2800" baseline="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80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) ปีงบประมาณ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2562 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(ต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-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มิ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ย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6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7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8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9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10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11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13"/>
            <c:invertIfNegative val="0"/>
            <c:bubble3D val="0"/>
            <c:spPr>
              <a:solidFill>
                <a:srgbClr val="CC00FF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7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9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'ไม่ผ่าน 30 มิย 62(2)'!$D$56:$E$77</c:f>
              <c:multiLvlStrCache>
                <c:ptCount val="22"/>
                <c:lvl>
                  <c:pt idx="0">
                    <c:v>เมืองหนองบัวลำภู</c:v>
                  </c:pt>
                  <c:pt idx="1">
                    <c:v>นากลาง</c:v>
                  </c:pt>
                  <c:pt idx="2">
                    <c:v>เมืองอุดรธานี</c:v>
                  </c:pt>
                  <c:pt idx="3">
                    <c:v>กุดจับ</c:v>
                  </c:pt>
                  <c:pt idx="4">
                    <c:v>กุมภวาปี</c:v>
                  </c:pt>
                  <c:pt idx="5">
                    <c:v>หนองหาน</c:v>
                  </c:pt>
                  <c:pt idx="6">
                    <c:v>ไชยวาน</c:v>
                  </c:pt>
                  <c:pt idx="7">
                    <c:v>วังสามหมอ</c:v>
                  </c:pt>
                  <c:pt idx="8">
                    <c:v>บ้านดุง</c:v>
                  </c:pt>
                  <c:pt idx="9">
                    <c:v>บ้านผือ</c:v>
                  </c:pt>
                  <c:pt idx="10">
                    <c:v>น้ำโสม</c:v>
                  </c:pt>
                  <c:pt idx="11">
                    <c:v>เพ็ญ</c:v>
                  </c:pt>
                  <c:pt idx="12">
                    <c:v>พิบูลย์รักษ์</c:v>
                  </c:pt>
                  <c:pt idx="13">
                    <c:v>กู่แก้ว</c:v>
                  </c:pt>
                  <c:pt idx="14">
                    <c:v>ประจักษ์ศิลปาคม</c:v>
                  </c:pt>
                  <c:pt idx="15">
                    <c:v>เมืองนครพนม</c:v>
                  </c:pt>
                  <c:pt idx="16">
                    <c:v>ปลาปาก</c:v>
                  </c:pt>
                  <c:pt idx="17">
                    <c:v>บ้านแพง</c:v>
                  </c:pt>
                  <c:pt idx="18">
                    <c:v>เรณูนคร</c:v>
                  </c:pt>
                  <c:pt idx="19">
                    <c:v>นาแก</c:v>
                  </c:pt>
                  <c:pt idx="20">
                    <c:v>นาทม</c:v>
                  </c:pt>
                  <c:pt idx="21">
                    <c:v>วังยาง</c:v>
                  </c:pt>
                </c:lvl>
                <c:lvl>
                  <c:pt idx="0">
                    <c:v>หนองบัวลำภู</c:v>
                  </c:pt>
                  <c:pt idx="2">
                    <c:v>อุดรธานี</c:v>
                  </c:pt>
                  <c:pt idx="15">
                    <c:v>นครพนม</c:v>
                  </c:pt>
                </c:lvl>
              </c:multiLvlStrCache>
            </c:multiLvlStrRef>
          </c:cat>
          <c:val>
            <c:numRef>
              <c:f>'ไม่ผ่าน 30 มิย 62(2)'!$F$56:$F$77</c:f>
              <c:numCache>
                <c:formatCode>General</c:formatCode>
                <c:ptCount val="22"/>
                <c:pt idx="0">
                  <c:v>75.650000000000006</c:v>
                </c:pt>
                <c:pt idx="1">
                  <c:v>78.34</c:v>
                </c:pt>
                <c:pt idx="2">
                  <c:v>49.46</c:v>
                </c:pt>
                <c:pt idx="3">
                  <c:v>75.650000000000006</c:v>
                </c:pt>
                <c:pt idx="4">
                  <c:v>74.83</c:v>
                </c:pt>
                <c:pt idx="5">
                  <c:v>79.66</c:v>
                </c:pt>
                <c:pt idx="6">
                  <c:v>79.75</c:v>
                </c:pt>
                <c:pt idx="7">
                  <c:v>45.65</c:v>
                </c:pt>
                <c:pt idx="8">
                  <c:v>78.75</c:v>
                </c:pt>
                <c:pt idx="9">
                  <c:v>76.84</c:v>
                </c:pt>
                <c:pt idx="10">
                  <c:v>75.34</c:v>
                </c:pt>
                <c:pt idx="11">
                  <c:v>67.41</c:v>
                </c:pt>
                <c:pt idx="12">
                  <c:v>79.819999999999993</c:v>
                </c:pt>
                <c:pt idx="13">
                  <c:v>47.71</c:v>
                </c:pt>
                <c:pt idx="14">
                  <c:v>64</c:v>
                </c:pt>
                <c:pt idx="15">
                  <c:v>66.16</c:v>
                </c:pt>
                <c:pt idx="16">
                  <c:v>63.6</c:v>
                </c:pt>
                <c:pt idx="17">
                  <c:v>67.290000000000006</c:v>
                </c:pt>
                <c:pt idx="18">
                  <c:v>68.81</c:v>
                </c:pt>
                <c:pt idx="19">
                  <c:v>73.55</c:v>
                </c:pt>
                <c:pt idx="20">
                  <c:v>66.67</c:v>
                </c:pt>
                <c:pt idx="21">
                  <c:v>60.56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27044480"/>
        <c:axId val="327050368"/>
        <c:axId val="0"/>
      </c:bar3DChart>
      <c:catAx>
        <c:axId val="327044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th-TH"/>
          </a:p>
        </c:txPr>
        <c:crossAx val="327050368"/>
        <c:crosses val="autoZero"/>
        <c:auto val="1"/>
        <c:lblAlgn val="ctr"/>
        <c:lblOffset val="100"/>
        <c:noMultiLvlLbl val="0"/>
      </c:catAx>
      <c:valAx>
        <c:axId val="3270503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27044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อัตราการป่วย</a:t>
            </a:r>
            <a:r>
              <a:rPr lang="th-TH" sz="2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ด้วยโรค</a:t>
            </a:r>
            <a:r>
              <a:rPr lang="th-TH" sz="28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ปี ขึ้นไป ปีงบประมาณ </a:t>
            </a:r>
            <a:r>
              <a:rPr lang="en-US" sz="28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59-62</a:t>
            </a:r>
            <a:endParaRPr lang="th-TH" sz="2800" b="1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(ร้อยละ)</a:t>
            </a:r>
            <a:endParaRPr lang="th-TH" sz="28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'59-61'!$C$2</c:f>
              <c:strCache>
                <c:ptCount val="1"/>
                <c:pt idx="0">
                  <c:v>ปี 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'59-61'!$B$3:$B$15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'59-61'!$C$3:$C$15</c:f>
              <c:numCache>
                <c:formatCode>General</c:formatCode>
                <c:ptCount val="13"/>
                <c:pt idx="0">
                  <c:v>1.32</c:v>
                </c:pt>
                <c:pt idx="1">
                  <c:v>1.0900000000000001</c:v>
                </c:pt>
                <c:pt idx="2">
                  <c:v>0.71</c:v>
                </c:pt>
                <c:pt idx="3">
                  <c:v>0.37</c:v>
                </c:pt>
                <c:pt idx="4">
                  <c:v>0.54</c:v>
                </c:pt>
                <c:pt idx="5">
                  <c:v>0.34</c:v>
                </c:pt>
                <c:pt idx="6">
                  <c:v>0.71</c:v>
                </c:pt>
                <c:pt idx="7">
                  <c:v>0.64</c:v>
                </c:pt>
                <c:pt idx="8">
                  <c:v>0.54</c:v>
                </c:pt>
                <c:pt idx="9">
                  <c:v>0.56000000000000005</c:v>
                </c:pt>
                <c:pt idx="10">
                  <c:v>0.93</c:v>
                </c:pt>
                <c:pt idx="11">
                  <c:v>0.87</c:v>
                </c:pt>
                <c:pt idx="12">
                  <c:v>0.7</c:v>
                </c:pt>
              </c:numCache>
            </c:numRef>
          </c:val>
        </c:ser>
        <c:ser>
          <c:idx val="1"/>
          <c:order val="1"/>
          <c:tx>
            <c:strRef>
              <c:f>'59-61'!$D$2</c:f>
              <c:strCache>
                <c:ptCount val="1"/>
                <c:pt idx="0">
                  <c:v>ปี 60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'59-61'!$B$3:$B$15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'59-61'!$D$3:$D$15</c:f>
              <c:numCache>
                <c:formatCode>General</c:formatCode>
                <c:ptCount val="13"/>
                <c:pt idx="0">
                  <c:v>1.39</c:v>
                </c:pt>
                <c:pt idx="1">
                  <c:v>1.1100000000000001</c:v>
                </c:pt>
                <c:pt idx="2">
                  <c:v>0.74</c:v>
                </c:pt>
                <c:pt idx="3">
                  <c:v>0.42</c:v>
                </c:pt>
                <c:pt idx="4">
                  <c:v>0.57999999999999996</c:v>
                </c:pt>
                <c:pt idx="5">
                  <c:v>0.39</c:v>
                </c:pt>
                <c:pt idx="6">
                  <c:v>0.77</c:v>
                </c:pt>
                <c:pt idx="7">
                  <c:v>0.67</c:v>
                </c:pt>
                <c:pt idx="8">
                  <c:v>0.59</c:v>
                </c:pt>
                <c:pt idx="9">
                  <c:v>0.54</c:v>
                </c:pt>
                <c:pt idx="10">
                  <c:v>0.98</c:v>
                </c:pt>
                <c:pt idx="11">
                  <c:v>0.89</c:v>
                </c:pt>
                <c:pt idx="12">
                  <c:v>0.75</c:v>
                </c:pt>
              </c:numCache>
            </c:numRef>
          </c:val>
        </c:ser>
        <c:ser>
          <c:idx val="2"/>
          <c:order val="2"/>
          <c:tx>
            <c:strRef>
              <c:f>'59-61'!$E$2</c:f>
              <c:strCache>
                <c:ptCount val="1"/>
                <c:pt idx="0">
                  <c:v>ปี 61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'59-61'!$B$3:$B$15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'59-61'!$E$3:$E$15</c:f>
              <c:numCache>
                <c:formatCode>General</c:formatCode>
                <c:ptCount val="13"/>
                <c:pt idx="0">
                  <c:v>1.37</c:v>
                </c:pt>
                <c:pt idx="1">
                  <c:v>1.01</c:v>
                </c:pt>
                <c:pt idx="2">
                  <c:v>0.78</c:v>
                </c:pt>
                <c:pt idx="3">
                  <c:v>0.46</c:v>
                </c:pt>
                <c:pt idx="4">
                  <c:v>0.75</c:v>
                </c:pt>
                <c:pt idx="5">
                  <c:v>0.35</c:v>
                </c:pt>
                <c:pt idx="6">
                  <c:v>0.82</c:v>
                </c:pt>
                <c:pt idx="7">
                  <c:v>0.7</c:v>
                </c:pt>
                <c:pt idx="8">
                  <c:v>0.65</c:v>
                </c:pt>
                <c:pt idx="9">
                  <c:v>0.6</c:v>
                </c:pt>
                <c:pt idx="10">
                  <c:v>0.86</c:v>
                </c:pt>
                <c:pt idx="11">
                  <c:v>0.94</c:v>
                </c:pt>
                <c:pt idx="12">
                  <c:v>0.77</c:v>
                </c:pt>
              </c:numCache>
            </c:numRef>
          </c:val>
        </c:ser>
        <c:ser>
          <c:idx val="3"/>
          <c:order val="3"/>
          <c:tx>
            <c:strRef>
              <c:f>'59-61'!$F$2</c:f>
              <c:strCache>
                <c:ptCount val="1"/>
                <c:pt idx="0">
                  <c:v>ปี 62 (ต.ค.-มิ.ย.)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'59-61'!$B$3:$B$15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'59-61'!$F$3:$F$15</c:f>
              <c:numCache>
                <c:formatCode>General</c:formatCode>
                <c:ptCount val="13"/>
                <c:pt idx="0">
                  <c:v>1.32</c:v>
                </c:pt>
                <c:pt idx="1">
                  <c:v>1</c:v>
                </c:pt>
                <c:pt idx="2">
                  <c:v>0.71</c:v>
                </c:pt>
                <c:pt idx="3">
                  <c:v>0.37</c:v>
                </c:pt>
                <c:pt idx="4">
                  <c:v>0.61</c:v>
                </c:pt>
                <c:pt idx="5">
                  <c:v>0.33</c:v>
                </c:pt>
                <c:pt idx="6">
                  <c:v>0.7</c:v>
                </c:pt>
                <c:pt idx="7">
                  <c:v>0.6</c:v>
                </c:pt>
                <c:pt idx="8">
                  <c:v>0.54</c:v>
                </c:pt>
                <c:pt idx="9">
                  <c:v>0.6</c:v>
                </c:pt>
                <c:pt idx="10">
                  <c:v>0.93</c:v>
                </c:pt>
                <c:pt idx="11">
                  <c:v>0.87</c:v>
                </c:pt>
                <c:pt idx="12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929664"/>
        <c:axId val="309035776"/>
        <c:axId val="0"/>
      </c:bar3DChart>
      <c:catAx>
        <c:axId val="30892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09035776"/>
        <c:crosses val="autoZero"/>
        <c:auto val="1"/>
        <c:lblAlgn val="ctr"/>
        <c:lblOffset val="100"/>
        <c:noMultiLvlLbl val="0"/>
      </c:catAx>
      <c:valAx>
        <c:axId val="30903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08929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ป่วยตายด้วยโรคปอดอุดกั้นเรื้อรัง อายุ </a:t>
            </a:r>
            <a:r>
              <a:rPr lang="en-US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ปี ขึ้นไป ปี </a:t>
            </a:r>
            <a:r>
              <a:rPr lang="en-US" sz="2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59-62</a:t>
            </a:r>
          </a:p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(ร้อยละ)</a:t>
            </a:r>
            <a:endParaRPr lang="th-TH" sz="28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'59-62'!$C$4</c:f>
              <c:strCache>
                <c:ptCount val="1"/>
                <c:pt idx="0">
                  <c:v>ปี 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'59-62'!$B$5:$B$17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'59-62'!$C$5:$C$17</c:f>
              <c:numCache>
                <c:formatCode>General</c:formatCode>
                <c:ptCount val="13"/>
                <c:pt idx="0">
                  <c:v>6.43</c:v>
                </c:pt>
                <c:pt idx="1">
                  <c:v>4.92</c:v>
                </c:pt>
                <c:pt idx="2">
                  <c:v>5</c:v>
                </c:pt>
                <c:pt idx="3">
                  <c:v>6.21</c:v>
                </c:pt>
                <c:pt idx="4">
                  <c:v>4.67</c:v>
                </c:pt>
                <c:pt idx="5">
                  <c:v>5.34</c:v>
                </c:pt>
                <c:pt idx="6">
                  <c:v>6.65</c:v>
                </c:pt>
                <c:pt idx="7">
                  <c:v>7.54</c:v>
                </c:pt>
                <c:pt idx="8">
                  <c:v>5.59</c:v>
                </c:pt>
                <c:pt idx="9">
                  <c:v>4.96</c:v>
                </c:pt>
                <c:pt idx="10">
                  <c:v>4.07</c:v>
                </c:pt>
                <c:pt idx="11">
                  <c:v>4.49</c:v>
                </c:pt>
                <c:pt idx="12">
                  <c:v>5.6</c:v>
                </c:pt>
              </c:numCache>
            </c:numRef>
          </c:val>
        </c:ser>
        <c:ser>
          <c:idx val="1"/>
          <c:order val="1"/>
          <c:tx>
            <c:strRef>
              <c:f>'59-62'!$D$4</c:f>
              <c:strCache>
                <c:ptCount val="1"/>
                <c:pt idx="0">
                  <c:v>ปี 60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'59-62'!$B$5:$B$17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'59-62'!$D$5:$D$17</c:f>
              <c:numCache>
                <c:formatCode>General</c:formatCode>
                <c:ptCount val="13"/>
                <c:pt idx="0">
                  <c:v>5.73</c:v>
                </c:pt>
                <c:pt idx="1">
                  <c:v>4.05</c:v>
                </c:pt>
                <c:pt idx="2">
                  <c:v>4.12</c:v>
                </c:pt>
                <c:pt idx="3">
                  <c:v>5.4</c:v>
                </c:pt>
                <c:pt idx="4">
                  <c:v>3.94</c:v>
                </c:pt>
                <c:pt idx="5">
                  <c:v>4.55</c:v>
                </c:pt>
                <c:pt idx="6">
                  <c:v>4.63</c:v>
                </c:pt>
                <c:pt idx="7">
                  <c:v>5.0599999999999996</c:v>
                </c:pt>
                <c:pt idx="8">
                  <c:v>4.66</c:v>
                </c:pt>
                <c:pt idx="9">
                  <c:v>5.28</c:v>
                </c:pt>
                <c:pt idx="10">
                  <c:v>3.48</c:v>
                </c:pt>
                <c:pt idx="11">
                  <c:v>4.42</c:v>
                </c:pt>
                <c:pt idx="12">
                  <c:v>4.7300000000000004</c:v>
                </c:pt>
              </c:numCache>
            </c:numRef>
          </c:val>
        </c:ser>
        <c:ser>
          <c:idx val="2"/>
          <c:order val="2"/>
          <c:tx>
            <c:strRef>
              <c:f>'59-62'!$E$4</c:f>
              <c:strCache>
                <c:ptCount val="1"/>
                <c:pt idx="0">
                  <c:v>ปี 61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'59-62'!$B$5:$B$17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'59-62'!$E$5:$E$17</c:f>
              <c:numCache>
                <c:formatCode>General</c:formatCode>
                <c:ptCount val="13"/>
                <c:pt idx="0">
                  <c:v>5.86</c:v>
                </c:pt>
                <c:pt idx="1">
                  <c:v>4.49</c:v>
                </c:pt>
                <c:pt idx="2">
                  <c:v>4.78</c:v>
                </c:pt>
                <c:pt idx="3">
                  <c:v>4.1399999999999997</c:v>
                </c:pt>
                <c:pt idx="4">
                  <c:v>4.01</c:v>
                </c:pt>
                <c:pt idx="5">
                  <c:v>4.2300000000000004</c:v>
                </c:pt>
                <c:pt idx="6">
                  <c:v>5.75</c:v>
                </c:pt>
                <c:pt idx="7">
                  <c:v>4.79</c:v>
                </c:pt>
                <c:pt idx="8">
                  <c:v>4.33</c:v>
                </c:pt>
                <c:pt idx="9">
                  <c:v>4.84</c:v>
                </c:pt>
                <c:pt idx="10">
                  <c:v>4.34</c:v>
                </c:pt>
                <c:pt idx="11">
                  <c:v>4.1900000000000004</c:v>
                </c:pt>
                <c:pt idx="12">
                  <c:v>4.8099999999999996</c:v>
                </c:pt>
              </c:numCache>
            </c:numRef>
          </c:val>
        </c:ser>
        <c:ser>
          <c:idx val="3"/>
          <c:order val="3"/>
          <c:tx>
            <c:strRef>
              <c:f>'59-62'!$F$4</c:f>
              <c:strCache>
                <c:ptCount val="1"/>
                <c:pt idx="0">
                  <c:v>ปี 62(ต.ค.-มิ.ย.)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'59-62'!$B$5:$B$17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'59-62'!$F$5:$F$17</c:f>
              <c:numCache>
                <c:formatCode>General</c:formatCode>
                <c:ptCount val="13"/>
                <c:pt idx="0">
                  <c:v>4.29</c:v>
                </c:pt>
                <c:pt idx="1">
                  <c:v>2.87</c:v>
                </c:pt>
                <c:pt idx="2">
                  <c:v>4.3600000000000003</c:v>
                </c:pt>
                <c:pt idx="3">
                  <c:v>2.85</c:v>
                </c:pt>
                <c:pt idx="4">
                  <c:v>3.17</c:v>
                </c:pt>
                <c:pt idx="5">
                  <c:v>3.27</c:v>
                </c:pt>
                <c:pt idx="6">
                  <c:v>3.28</c:v>
                </c:pt>
                <c:pt idx="7">
                  <c:v>3.8</c:v>
                </c:pt>
                <c:pt idx="8">
                  <c:v>3.42</c:v>
                </c:pt>
                <c:pt idx="9">
                  <c:v>4.03</c:v>
                </c:pt>
                <c:pt idx="10">
                  <c:v>3.45</c:v>
                </c:pt>
                <c:pt idx="11">
                  <c:v>4.67</c:v>
                </c:pt>
                <c:pt idx="12">
                  <c:v>3.71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8679424"/>
        <c:axId val="308680960"/>
      </c:barChart>
      <c:catAx>
        <c:axId val="3086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08680960"/>
        <c:crosses val="autoZero"/>
        <c:auto val="1"/>
        <c:lblAlgn val="ctr"/>
        <c:lblOffset val="100"/>
        <c:noMultiLvlLbl val="0"/>
      </c:catAx>
      <c:valAx>
        <c:axId val="30868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08679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th-TH" sz="1400" dirty="0"/>
              <a:t>อัตราการกำเริบเฉียบพลันในผู้ป่วย </a:t>
            </a:r>
            <a:r>
              <a:rPr lang="en-US" sz="1400" dirty="0"/>
              <a:t>COPD </a:t>
            </a:r>
            <a:r>
              <a:rPr lang="th-TH" sz="1400" dirty="0"/>
              <a:t>อายุ </a:t>
            </a:r>
            <a:r>
              <a:rPr lang="en-US" sz="1400" dirty="0"/>
              <a:t>40 </a:t>
            </a:r>
            <a:r>
              <a:rPr lang="th-TH" sz="1400" dirty="0"/>
              <a:t>ปีขึ้นไป</a:t>
            </a:r>
          </a:p>
          <a:p>
            <a:pPr>
              <a:defRPr sz="1400"/>
            </a:pPr>
            <a:r>
              <a:rPr lang="th-TH" sz="1400" dirty="0"/>
              <a:t>จำแนกรายจังหวัด เขตสุขภาพที่ </a:t>
            </a:r>
            <a:r>
              <a:rPr lang="en-US" sz="1400" dirty="0"/>
              <a:t>8 </a:t>
            </a:r>
            <a:r>
              <a:rPr lang="th-TH" sz="1400" dirty="0"/>
              <a:t>ปีงบประมาณ </a:t>
            </a:r>
            <a:r>
              <a:rPr lang="en-US" sz="1400" dirty="0"/>
              <a:t>2561</a:t>
            </a:r>
          </a:p>
          <a:p>
            <a:pPr>
              <a:defRPr sz="1400"/>
            </a:pPr>
            <a:r>
              <a:rPr lang="th-TH" sz="1400" dirty="0"/>
              <a:t>(เป้าหมาย </a:t>
            </a:r>
            <a:r>
              <a:rPr lang="en-US" sz="1400" dirty="0"/>
              <a:t>&lt;130 </a:t>
            </a:r>
            <a:r>
              <a:rPr lang="th-TH" sz="1400" dirty="0"/>
              <a:t>ครั้ง/ร้อยคน)</a:t>
            </a:r>
            <a:r>
              <a:rPr lang="en-US" sz="1400" dirty="0"/>
              <a:t> </a:t>
            </a:r>
            <a:endParaRPr lang="th-TH" sz="1400" dirty="0"/>
          </a:p>
        </c:rich>
      </c:tx>
      <c:layout>
        <c:manualLayout>
          <c:xMode val="edge"/>
          <c:yMode val="edge"/>
          <c:x val="0.1234703195709574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5753816005125581E-2"/>
          <c:y val="0.2636573721500638"/>
          <c:w val="0.9746011752728897"/>
          <c:h val="0.47619140156548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'[แผนภูมิ ใน Microsoft PowerPoint]ปี 61- 3 ตค 61'!$J$69</c:f>
              <c:strCache>
                <c:ptCount val="1"/>
                <c:pt idx="0">
                  <c:v>ผู้ป่วยที่มารับบริการรักษา(รพ.)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'[แผนภูมิ ใน Microsoft PowerPoint]ปี 61- 3 ตค 61'!$I$70:$I$77</c:f>
              <c:strCache>
                <c:ptCount val="8"/>
                <c:pt idx="0">
                  <c:v>อุดรธานี</c:v>
                </c:pt>
                <c:pt idx="1">
                  <c:v>เลย</c:v>
                </c:pt>
                <c:pt idx="2">
                  <c:v>หนองบัวลำภู</c:v>
                </c:pt>
                <c:pt idx="3">
                  <c:v>หนองคาย</c:v>
                </c:pt>
                <c:pt idx="4">
                  <c:v>สกลนคร</c:v>
                </c:pt>
                <c:pt idx="5">
                  <c:v>บึงกาฬ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'[แผนภูมิ ใน Microsoft PowerPoint]ปี 61- 3 ตค 61'!$J$70:$J$77</c:f>
              <c:numCache>
                <c:formatCode>General</c:formatCode>
                <c:ptCount val="8"/>
                <c:pt idx="0">
                  <c:v>127.79</c:v>
                </c:pt>
                <c:pt idx="1">
                  <c:v>99.87</c:v>
                </c:pt>
                <c:pt idx="2">
                  <c:v>97.33</c:v>
                </c:pt>
                <c:pt idx="3">
                  <c:v>115.59</c:v>
                </c:pt>
                <c:pt idx="4">
                  <c:v>91.41</c:v>
                </c:pt>
                <c:pt idx="5">
                  <c:v>127.28</c:v>
                </c:pt>
                <c:pt idx="6">
                  <c:v>107.16</c:v>
                </c:pt>
                <c:pt idx="7">
                  <c:v>111.64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07-43B5-BDB8-71EE5378D0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75"/>
        <c:axId val="309924992"/>
        <c:axId val="309932032"/>
      </c:barChart>
      <c:catAx>
        <c:axId val="309924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309932032"/>
        <c:crosses val="autoZero"/>
        <c:auto val="1"/>
        <c:lblAlgn val="ctr"/>
        <c:lblOffset val="100"/>
        <c:noMultiLvlLbl val="0"/>
      </c:catAx>
      <c:valAx>
        <c:axId val="309932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992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TH Sarabun New" panose="020B0500040200020003" pitchFamily="34" charset="-34"/>
          <a:cs typeface="TH Sarabun New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 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ปี</a:t>
            </a:r>
            <a:r>
              <a:rPr lang="th-TH" sz="32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ขึ้นไป </a:t>
            </a:r>
            <a:r>
              <a:rPr lang="th-TH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2559-62</a:t>
            </a:r>
            <a:endParaRPr lang="th-TH" sz="3200" b="1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32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เขตสุขภาพที่ </a:t>
            </a:r>
            <a:r>
              <a:rPr lang="en-US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1-12 </a:t>
            </a:r>
            <a:r>
              <a:rPr lang="th-TH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(เป้าหมาย </a:t>
            </a:r>
            <a:r>
              <a:rPr lang="en-US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&lt; </a:t>
            </a:r>
            <a:r>
              <a:rPr lang="en-US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130 </a:t>
            </a:r>
            <a:r>
              <a:rPr lang="th-TH" sz="32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ครั้ง/ร้อย)</a:t>
            </a:r>
            <a:endParaRPr lang="th-TH" sz="32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>
        <c:manualLayout>
          <c:xMode val="edge"/>
          <c:yMode val="edge"/>
          <c:x val="0.13360013870512702"/>
          <c:y val="1.237239927527207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'ปี 58-62- 30 มิย 62'!$G$24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'ปี 58-62- 30 มิย 62'!$F$25:$F$37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'ปี 58-62- 30 มิย 62'!$G$25:$G$37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107.38</c:v>
                </c:pt>
                <c:pt idx="4">
                  <c:v>138.26</c:v>
                </c:pt>
                <c:pt idx="5">
                  <c:v>199.78</c:v>
                </c:pt>
                <c:pt idx="6">
                  <c:v>89.09</c:v>
                </c:pt>
                <c:pt idx="7">
                  <c:v>111.86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115.83</c:v>
                </c:pt>
              </c:numCache>
            </c:numRef>
          </c:val>
        </c:ser>
        <c:ser>
          <c:idx val="1"/>
          <c:order val="1"/>
          <c:tx>
            <c:strRef>
              <c:f>'ปี 58-62- 30 มิย 62'!$H$24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'ปี 58-62- 30 มิย 62'!$F$25:$F$37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'ปี 58-62- 30 มิย 62'!$H$25:$H$37</c:f>
              <c:numCache>
                <c:formatCode>General</c:formatCode>
                <c:ptCount val="13"/>
                <c:pt idx="0">
                  <c:v>114.93</c:v>
                </c:pt>
                <c:pt idx="1">
                  <c:v>99.11</c:v>
                </c:pt>
                <c:pt idx="2">
                  <c:v>117.12</c:v>
                </c:pt>
                <c:pt idx="3">
                  <c:v>97.51</c:v>
                </c:pt>
                <c:pt idx="4">
                  <c:v>107.53</c:v>
                </c:pt>
                <c:pt idx="5">
                  <c:v>182.5</c:v>
                </c:pt>
                <c:pt idx="6">
                  <c:v>89.44</c:v>
                </c:pt>
                <c:pt idx="7">
                  <c:v>112.68</c:v>
                </c:pt>
                <c:pt idx="8">
                  <c:v>0</c:v>
                </c:pt>
                <c:pt idx="9">
                  <c:v>108.48</c:v>
                </c:pt>
                <c:pt idx="10">
                  <c:v>137.88</c:v>
                </c:pt>
                <c:pt idx="11">
                  <c:v>158.24</c:v>
                </c:pt>
                <c:pt idx="12">
                  <c:v>119.29</c:v>
                </c:pt>
              </c:numCache>
            </c:numRef>
          </c:val>
        </c:ser>
        <c:ser>
          <c:idx val="2"/>
          <c:order val="2"/>
          <c:tx>
            <c:strRef>
              <c:f>'ปี 58-62- 30 มิย 62'!$I$24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'ปี 58-62- 30 มิย 62'!$F$25:$F$37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'ปี 58-62- 30 มิย 62'!$I$25:$I$37</c:f>
              <c:numCache>
                <c:formatCode>General</c:formatCode>
                <c:ptCount val="13"/>
                <c:pt idx="0">
                  <c:v>151.54</c:v>
                </c:pt>
                <c:pt idx="1">
                  <c:v>106.89</c:v>
                </c:pt>
                <c:pt idx="2">
                  <c:v>125.71</c:v>
                </c:pt>
                <c:pt idx="3">
                  <c:v>99.08</c:v>
                </c:pt>
                <c:pt idx="4">
                  <c:v>117.28</c:v>
                </c:pt>
                <c:pt idx="5">
                  <c:v>124.78</c:v>
                </c:pt>
                <c:pt idx="6">
                  <c:v>104.16</c:v>
                </c:pt>
                <c:pt idx="7">
                  <c:v>111.64</c:v>
                </c:pt>
                <c:pt idx="8">
                  <c:v>113.28</c:v>
                </c:pt>
                <c:pt idx="9">
                  <c:v>119.32</c:v>
                </c:pt>
                <c:pt idx="10">
                  <c:v>135.19999999999999</c:v>
                </c:pt>
                <c:pt idx="11">
                  <c:v>162.19</c:v>
                </c:pt>
                <c:pt idx="12">
                  <c:v>126.87</c:v>
                </c:pt>
              </c:numCache>
            </c:numRef>
          </c:val>
        </c:ser>
        <c:ser>
          <c:idx val="3"/>
          <c:order val="3"/>
          <c:tx>
            <c:strRef>
              <c:f>'ปี 58-62- 30 มิย 62'!$J$24</c:f>
              <c:strCache>
                <c:ptCount val="1"/>
                <c:pt idx="0">
                  <c:v>ปี 62 (ต.ค.-มิ.ย.62)</c:v>
                </c:pt>
              </c:strCache>
            </c:strRef>
          </c:tx>
          <c:invertIfNegative val="0"/>
          <c:cat>
            <c:strRef>
              <c:f>'ปี 58-62- 30 มิย 62'!$F$25:$F$37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'ปี 58-62- 30 มิย 62'!$J$25:$J$37</c:f>
              <c:numCache>
                <c:formatCode>General</c:formatCode>
                <c:ptCount val="13"/>
                <c:pt idx="0">
                  <c:v>130.85</c:v>
                </c:pt>
                <c:pt idx="1">
                  <c:v>94.83</c:v>
                </c:pt>
                <c:pt idx="2">
                  <c:v>104.83</c:v>
                </c:pt>
                <c:pt idx="3">
                  <c:v>81.77</c:v>
                </c:pt>
                <c:pt idx="4">
                  <c:v>100.7</c:v>
                </c:pt>
                <c:pt idx="5">
                  <c:v>105.65</c:v>
                </c:pt>
                <c:pt idx="6">
                  <c:v>83.04</c:v>
                </c:pt>
                <c:pt idx="7">
                  <c:v>91.17</c:v>
                </c:pt>
                <c:pt idx="8">
                  <c:v>99.81</c:v>
                </c:pt>
                <c:pt idx="9">
                  <c:v>101.62</c:v>
                </c:pt>
                <c:pt idx="10">
                  <c:v>119.45</c:v>
                </c:pt>
                <c:pt idx="11">
                  <c:v>148.96</c:v>
                </c:pt>
                <c:pt idx="12">
                  <c:v>109.19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352704"/>
        <c:axId val="311354496"/>
        <c:axId val="0"/>
      </c:bar3DChart>
      <c:catAx>
        <c:axId val="311352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1354496"/>
        <c:crosses val="autoZero"/>
        <c:auto val="1"/>
        <c:lblAlgn val="ctr"/>
        <c:lblOffset val="100"/>
        <c:noMultiLvlLbl val="0"/>
      </c:catAx>
      <c:valAx>
        <c:axId val="311354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13527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4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2559-62</a:t>
            </a: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  <a:p>
            <a:pPr algn="ctr">
              <a:defRPr sz="28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เขตสุขภาพที่ </a:t>
            </a:r>
            <a:r>
              <a:rPr lang="en-US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8 </a:t>
            </a: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(เป้าหมาย </a:t>
            </a:r>
            <a:r>
              <a:rPr lang="en-US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&lt;110 </a:t>
            </a:r>
            <a:r>
              <a:rPr lang="th-TH" sz="2800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ครั้ง/ร้อย)</a:t>
            </a: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>
        <c:manualLayout>
          <c:xMode val="edge"/>
          <c:yMode val="edge"/>
          <c:x val="0.25257033730258927"/>
          <c:y val="5.323489735571530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401302580749465"/>
          <c:y val="0.24283718634028473"/>
          <c:w val="0.8037853239739019"/>
          <c:h val="0.380293888488420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'ปี 58-62 - 30 มิย 62'!$G$19</c:f>
              <c:strCache>
                <c:ptCount val="1"/>
                <c:pt idx="0">
                  <c:v>ปี 59</c:v>
                </c:pt>
              </c:strCache>
            </c:strRef>
          </c:tx>
          <c:invertIfNegative val="0"/>
          <c:cat>
            <c:strRef>
              <c:f>'ปี 58-62 - 30 มิย 62'!$F$20:$F$27</c:f>
              <c:strCache>
                <c:ptCount val="8"/>
                <c:pt idx="0">
                  <c:v>บึงกาฬ</c:v>
                </c:pt>
                <c:pt idx="1">
                  <c:v>หนองบัวฯ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'ปี 58-62 - 30 มิย 62'!$G$20:$G$27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123.99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74.95</c:v>
                </c:pt>
                <c:pt idx="7">
                  <c:v>111.86</c:v>
                </c:pt>
              </c:numCache>
            </c:numRef>
          </c:val>
        </c:ser>
        <c:ser>
          <c:idx val="1"/>
          <c:order val="1"/>
          <c:tx>
            <c:strRef>
              <c:f>'ปี 58-62 - 30 มิย 62'!$H$19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'ปี 58-62 - 30 มิย 62'!$F$20:$F$27</c:f>
              <c:strCache>
                <c:ptCount val="8"/>
                <c:pt idx="0">
                  <c:v>บึงกาฬ</c:v>
                </c:pt>
                <c:pt idx="1">
                  <c:v>หนองบัวฯ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'ปี 58-62 - 30 มิย 62'!$H$20:$H$27</c:f>
              <c:numCache>
                <c:formatCode>General</c:formatCode>
                <c:ptCount val="8"/>
                <c:pt idx="0">
                  <c:v>130.44999999999999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92.5</c:v>
                </c:pt>
                <c:pt idx="7">
                  <c:v>112.68</c:v>
                </c:pt>
              </c:numCache>
            </c:numRef>
          </c:val>
        </c:ser>
        <c:ser>
          <c:idx val="2"/>
          <c:order val="2"/>
          <c:tx>
            <c:strRef>
              <c:f>'ปี 58-62 - 30 มิย 62'!$I$19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'ปี 58-62 - 30 มิย 62'!$F$20:$F$27</c:f>
              <c:strCache>
                <c:ptCount val="8"/>
                <c:pt idx="0">
                  <c:v>บึงกาฬ</c:v>
                </c:pt>
                <c:pt idx="1">
                  <c:v>หนองบัวฯ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'ปี 58-62 - 30 มิย 62'!$I$20:$I$27</c:f>
              <c:numCache>
                <c:formatCode>General</c:formatCode>
                <c:ptCount val="8"/>
                <c:pt idx="0">
                  <c:v>127.28</c:v>
                </c:pt>
                <c:pt idx="1">
                  <c:v>97.33</c:v>
                </c:pt>
                <c:pt idx="2">
                  <c:v>127.79</c:v>
                </c:pt>
                <c:pt idx="3">
                  <c:v>99.87</c:v>
                </c:pt>
                <c:pt idx="4">
                  <c:v>115.59</c:v>
                </c:pt>
                <c:pt idx="5">
                  <c:v>91.41</c:v>
                </c:pt>
                <c:pt idx="6">
                  <c:v>107.16</c:v>
                </c:pt>
                <c:pt idx="7">
                  <c:v>111.64</c:v>
                </c:pt>
              </c:numCache>
            </c:numRef>
          </c:val>
        </c:ser>
        <c:ser>
          <c:idx val="3"/>
          <c:order val="3"/>
          <c:tx>
            <c:strRef>
              <c:f>'ปี 58-62 - 30 มิย 62'!$J$19</c:f>
              <c:strCache>
                <c:ptCount val="1"/>
                <c:pt idx="0">
                  <c:v>ปี 62 (ต.ค.-มิ.ย.62)</c:v>
                </c:pt>
              </c:strCache>
            </c:strRef>
          </c:tx>
          <c:invertIfNegative val="0"/>
          <c:cat>
            <c:strRef>
              <c:f>'ปี 58-62 - 30 มิย 62'!$F$20:$F$27</c:f>
              <c:strCache>
                <c:ptCount val="8"/>
                <c:pt idx="0">
                  <c:v>บึงกาฬ</c:v>
                </c:pt>
                <c:pt idx="1">
                  <c:v>หนองบัวฯ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'ปี 58-62 - 30 มิย 62'!$J$20:$J$27</c:f>
              <c:numCache>
                <c:formatCode>General</c:formatCode>
                <c:ptCount val="8"/>
                <c:pt idx="0">
                  <c:v>116.1</c:v>
                </c:pt>
                <c:pt idx="1">
                  <c:v>70.37</c:v>
                </c:pt>
                <c:pt idx="2">
                  <c:v>108.16</c:v>
                </c:pt>
                <c:pt idx="3">
                  <c:v>76.42</c:v>
                </c:pt>
                <c:pt idx="4">
                  <c:v>94.53</c:v>
                </c:pt>
                <c:pt idx="5">
                  <c:v>73.19</c:v>
                </c:pt>
                <c:pt idx="6">
                  <c:v>79.19</c:v>
                </c:pt>
                <c:pt idx="7">
                  <c:v>91.17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441664"/>
        <c:axId val="311451648"/>
        <c:axId val="0"/>
      </c:bar3DChart>
      <c:catAx>
        <c:axId val="311441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1451648"/>
        <c:crosses val="autoZero"/>
        <c:auto val="1"/>
        <c:lblAlgn val="ctr"/>
        <c:lblOffset val="100"/>
        <c:noMultiLvlLbl val="0"/>
      </c:catAx>
      <c:valAx>
        <c:axId val="3114516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114416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4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="1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อัตราการกำเริบเฉยบพลันในผู้ป่วย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 ขึ้นไป</a:t>
            </a:r>
          </a:p>
          <a:p>
            <a:pPr>
              <a:defRPr sz="28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ปีงบปะมาณ </a:t>
            </a:r>
            <a:r>
              <a:rPr lang="en-US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60-62 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="1" baseline="0">
                <a:latin typeface="AngsanaUPC" panose="02020603050405020304" pitchFamily="18" charset="-34"/>
                <a:cs typeface="AngsanaUPC" panose="02020603050405020304" pitchFamily="18" charset="-34"/>
              </a:rPr>
              <a:t>บึงกาฬ</a:t>
            </a:r>
            <a:endParaRPr lang="en-US" sz="2800" b="1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>
        <c:manualLayout>
          <c:xMode val="edge"/>
          <c:yMode val="edge"/>
          <c:x val="0.28546085170397778"/>
          <c:y val="1.391653730252944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52840464570725"/>
          <c:y val="0.2265206830426445"/>
          <c:w val="0.8250715102031706"/>
          <c:h val="0.355060177152771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'ปี 60-62 (30 มิย 62)'!$B$2</c:f>
              <c:strCache>
                <c:ptCount val="1"/>
                <c:pt idx="0">
                  <c:v>ปี 60</c:v>
                </c:pt>
              </c:strCache>
            </c:strRef>
          </c:tx>
          <c:invertIfNegative val="0"/>
          <c:cat>
            <c:strRef>
              <c:f>'ปี 60-62 (30 มิย 62)'!$A$3:$A$11</c:f>
              <c:strCache>
                <c:ptCount val="9"/>
                <c:pt idx="0">
                  <c:v>เมืองบึงกาฬ</c:v>
                </c:pt>
                <c:pt idx="1">
                  <c:v>พรเจริญ</c:v>
                </c:pt>
                <c:pt idx="2">
                  <c:v>โซ่พิสัย</c:v>
                </c:pt>
                <c:pt idx="3">
                  <c:v>เซกา</c:v>
                </c:pt>
                <c:pt idx="4">
                  <c:v>ปากคาด</c:v>
                </c:pt>
                <c:pt idx="5">
                  <c:v>บึงโขงหลง</c:v>
                </c:pt>
                <c:pt idx="6">
                  <c:v>ศรีวิไล</c:v>
                </c:pt>
                <c:pt idx="7">
                  <c:v>บุ่งคล้า</c:v>
                </c:pt>
                <c:pt idx="8">
                  <c:v>รวม</c:v>
                </c:pt>
              </c:strCache>
            </c:strRef>
          </c:cat>
          <c:val>
            <c:numRef>
              <c:f>'ปี 60-62 (30 มิย 62)'!$B$3:$B$11</c:f>
              <c:numCache>
                <c:formatCode>General</c:formatCode>
                <c:ptCount val="9"/>
                <c:pt idx="0">
                  <c:v>194.64</c:v>
                </c:pt>
                <c:pt idx="1">
                  <c:v>102.71</c:v>
                </c:pt>
                <c:pt idx="2">
                  <c:v>117.43</c:v>
                </c:pt>
                <c:pt idx="3">
                  <c:v>149.08000000000001</c:v>
                </c:pt>
                <c:pt idx="4">
                  <c:v>60</c:v>
                </c:pt>
                <c:pt idx="5">
                  <c:v>121.79</c:v>
                </c:pt>
                <c:pt idx="6">
                  <c:v>108.05</c:v>
                </c:pt>
                <c:pt idx="7">
                  <c:v>88.37</c:v>
                </c:pt>
                <c:pt idx="8">
                  <c:v>130.44999999999999</c:v>
                </c:pt>
              </c:numCache>
            </c:numRef>
          </c:val>
        </c:ser>
        <c:ser>
          <c:idx val="1"/>
          <c:order val="1"/>
          <c:tx>
            <c:strRef>
              <c:f>'ปี 60-62 (30 มิย 62)'!$C$2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'ปี 60-62 (30 มิย 62)'!$A$3:$A$11</c:f>
              <c:strCache>
                <c:ptCount val="9"/>
                <c:pt idx="0">
                  <c:v>เมืองบึงกาฬ</c:v>
                </c:pt>
                <c:pt idx="1">
                  <c:v>พรเจริญ</c:v>
                </c:pt>
                <c:pt idx="2">
                  <c:v>โซ่พิสัย</c:v>
                </c:pt>
                <c:pt idx="3">
                  <c:v>เซกา</c:v>
                </c:pt>
                <c:pt idx="4">
                  <c:v>ปากคาด</c:v>
                </c:pt>
                <c:pt idx="5">
                  <c:v>บึงโขงหลง</c:v>
                </c:pt>
                <c:pt idx="6">
                  <c:v>ศรีวิไล</c:v>
                </c:pt>
                <c:pt idx="7">
                  <c:v>บุ่งคล้า</c:v>
                </c:pt>
                <c:pt idx="8">
                  <c:v>รวม</c:v>
                </c:pt>
              </c:strCache>
            </c:strRef>
          </c:cat>
          <c:val>
            <c:numRef>
              <c:f>'ปี 60-62 (30 มิย 62)'!$C$3:$C$11</c:f>
              <c:numCache>
                <c:formatCode>General</c:formatCode>
                <c:ptCount val="9"/>
                <c:pt idx="0">
                  <c:v>164.2</c:v>
                </c:pt>
                <c:pt idx="1">
                  <c:v>113.72</c:v>
                </c:pt>
                <c:pt idx="2">
                  <c:v>117.46</c:v>
                </c:pt>
                <c:pt idx="3">
                  <c:v>129.58000000000001</c:v>
                </c:pt>
                <c:pt idx="4">
                  <c:v>76.88</c:v>
                </c:pt>
                <c:pt idx="5">
                  <c:v>109.52</c:v>
                </c:pt>
                <c:pt idx="6">
                  <c:v>166.88</c:v>
                </c:pt>
                <c:pt idx="7">
                  <c:v>84.09</c:v>
                </c:pt>
                <c:pt idx="8">
                  <c:v>127.28</c:v>
                </c:pt>
              </c:numCache>
            </c:numRef>
          </c:val>
        </c:ser>
        <c:ser>
          <c:idx val="2"/>
          <c:order val="2"/>
          <c:tx>
            <c:strRef>
              <c:f>'ปี 60-62 (30 มิย 62)'!$D$2</c:f>
              <c:strCache>
                <c:ptCount val="1"/>
                <c:pt idx="0">
                  <c:v>ปี 62 (ต.ค-มิ.ย.)</c:v>
                </c:pt>
              </c:strCache>
            </c:strRef>
          </c:tx>
          <c:invertIfNegative val="0"/>
          <c:cat>
            <c:strRef>
              <c:f>'ปี 60-62 (30 มิย 62)'!$A$3:$A$11</c:f>
              <c:strCache>
                <c:ptCount val="9"/>
                <c:pt idx="0">
                  <c:v>เมืองบึงกาฬ</c:v>
                </c:pt>
                <c:pt idx="1">
                  <c:v>พรเจริญ</c:v>
                </c:pt>
                <c:pt idx="2">
                  <c:v>โซ่พิสัย</c:v>
                </c:pt>
                <c:pt idx="3">
                  <c:v>เซกา</c:v>
                </c:pt>
                <c:pt idx="4">
                  <c:v>ปากคาด</c:v>
                </c:pt>
                <c:pt idx="5">
                  <c:v>บึงโขงหลง</c:v>
                </c:pt>
                <c:pt idx="6">
                  <c:v>ศรีวิไล</c:v>
                </c:pt>
                <c:pt idx="7">
                  <c:v>บุ่งคล้า</c:v>
                </c:pt>
                <c:pt idx="8">
                  <c:v>รวม</c:v>
                </c:pt>
              </c:strCache>
            </c:strRef>
          </c:cat>
          <c:val>
            <c:numRef>
              <c:f>'ปี 60-62 (30 มิย 62)'!$D$3:$D$11</c:f>
              <c:numCache>
                <c:formatCode>General</c:formatCode>
                <c:ptCount val="9"/>
                <c:pt idx="0">
                  <c:v>141.6</c:v>
                </c:pt>
                <c:pt idx="1">
                  <c:v>122.99</c:v>
                </c:pt>
                <c:pt idx="2">
                  <c:v>156.65</c:v>
                </c:pt>
                <c:pt idx="3">
                  <c:v>112.15</c:v>
                </c:pt>
                <c:pt idx="4">
                  <c:v>92.27</c:v>
                </c:pt>
                <c:pt idx="5">
                  <c:v>114.39</c:v>
                </c:pt>
                <c:pt idx="6">
                  <c:v>54.3</c:v>
                </c:pt>
                <c:pt idx="7">
                  <c:v>55</c:v>
                </c:pt>
                <c:pt idx="8">
                  <c:v>116.1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6404864"/>
        <c:axId val="336406400"/>
        <c:axId val="0"/>
      </c:bar3DChart>
      <c:catAx>
        <c:axId val="336404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6406400"/>
        <c:crosses val="autoZero"/>
        <c:auto val="1"/>
        <c:lblAlgn val="ctr"/>
        <c:lblOffset val="100"/>
        <c:noMultiLvlLbl val="0"/>
      </c:catAx>
      <c:valAx>
        <c:axId val="336406400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364048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4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อัตราการกำเริบเฉียบพลันในผู้ป่วย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อายุ 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40 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ปีขึ้นไป 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th-TH" sz="2800" b="1" baseline="0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>
              <a:defRPr sz="2800" b="1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r>
              <a:rPr lang="th-TH" sz="2800" b="1" baseline="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61-62 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800" b="1" baseline="0" dirty="0">
                <a:latin typeface="AngsanaUPC" panose="02020603050405020304" pitchFamily="18" charset="-34"/>
                <a:cs typeface="AngsanaUPC" panose="02020603050405020304" pitchFamily="18" charset="-34"/>
              </a:rPr>
              <a:t>หนองบัวลำภู</a:t>
            </a:r>
            <a:endParaRPr lang="th-TH" sz="28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75282855070791"/>
          <c:y val="0.2117357330666963"/>
          <c:w val="0.82296293057706393"/>
          <c:h val="0.494919488112431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'[ex หนองบัว.xlsx]61-62'!$B$1</c:f>
              <c:strCache>
                <c:ptCount val="1"/>
                <c:pt idx="0">
                  <c:v>ปี 61</c:v>
                </c:pt>
              </c:strCache>
            </c:strRef>
          </c:tx>
          <c:invertIfNegative val="0"/>
          <c:cat>
            <c:strRef>
              <c:f>'[ex หนองบัว.xlsx]61-62'!$A$2:$A$8</c:f>
              <c:strCache>
                <c:ptCount val="7"/>
                <c:pt idx="0">
                  <c:v>เมืองหนองบัวลำภู</c:v>
                </c:pt>
                <c:pt idx="1">
                  <c:v>นากลาง</c:v>
                </c:pt>
                <c:pt idx="2">
                  <c:v>โนนสัง</c:v>
                </c:pt>
                <c:pt idx="3">
                  <c:v>ศรีบุญเรือง</c:v>
                </c:pt>
                <c:pt idx="4">
                  <c:v>สุวรรณคูหา</c:v>
                </c:pt>
                <c:pt idx="5">
                  <c:v>นาวัง</c:v>
                </c:pt>
                <c:pt idx="6">
                  <c:v>รวม</c:v>
                </c:pt>
              </c:strCache>
            </c:strRef>
          </c:cat>
          <c:val>
            <c:numRef>
              <c:f>'[ex หนองบัว.xlsx]61-62'!$B$2:$B$8</c:f>
              <c:numCache>
                <c:formatCode>General</c:formatCode>
                <c:ptCount val="7"/>
                <c:pt idx="0">
                  <c:v>90.71</c:v>
                </c:pt>
                <c:pt idx="1">
                  <c:v>100.38</c:v>
                </c:pt>
                <c:pt idx="2">
                  <c:v>109.82</c:v>
                </c:pt>
                <c:pt idx="3">
                  <c:v>125.71</c:v>
                </c:pt>
                <c:pt idx="4">
                  <c:v>61.75</c:v>
                </c:pt>
                <c:pt idx="5">
                  <c:v>94.58</c:v>
                </c:pt>
                <c:pt idx="6">
                  <c:v>97.33</c:v>
                </c:pt>
              </c:numCache>
            </c:numRef>
          </c:val>
        </c:ser>
        <c:ser>
          <c:idx val="1"/>
          <c:order val="1"/>
          <c:tx>
            <c:strRef>
              <c:f>'[ex หนองบัว.xlsx]61-62'!$C$1</c:f>
              <c:strCache>
                <c:ptCount val="1"/>
                <c:pt idx="0">
                  <c:v>ปี 62 (ต.ค.-มิ.ย.)</c:v>
                </c:pt>
              </c:strCache>
            </c:strRef>
          </c:tx>
          <c:invertIfNegative val="0"/>
          <c:cat>
            <c:strRef>
              <c:f>'[ex หนองบัว.xlsx]61-62'!$A$2:$A$8</c:f>
              <c:strCache>
                <c:ptCount val="7"/>
                <c:pt idx="0">
                  <c:v>เมืองหนองบัวลำภู</c:v>
                </c:pt>
                <c:pt idx="1">
                  <c:v>นากลาง</c:v>
                </c:pt>
                <c:pt idx="2">
                  <c:v>โนนสัง</c:v>
                </c:pt>
                <c:pt idx="3">
                  <c:v>ศรีบุญเรือง</c:v>
                </c:pt>
                <c:pt idx="4">
                  <c:v>สุวรรณคูหา</c:v>
                </c:pt>
                <c:pt idx="5">
                  <c:v>นาวัง</c:v>
                </c:pt>
                <c:pt idx="6">
                  <c:v>รวม</c:v>
                </c:pt>
              </c:strCache>
            </c:strRef>
          </c:cat>
          <c:val>
            <c:numRef>
              <c:f>'[ex หนองบัว.xlsx]61-62'!$C$2:$C$8</c:f>
              <c:numCache>
                <c:formatCode>General</c:formatCode>
                <c:ptCount val="7"/>
                <c:pt idx="0">
                  <c:v>71.959999999999994</c:v>
                </c:pt>
                <c:pt idx="1">
                  <c:v>40.17</c:v>
                </c:pt>
                <c:pt idx="2">
                  <c:v>75.489999999999995</c:v>
                </c:pt>
                <c:pt idx="3">
                  <c:v>92.33</c:v>
                </c:pt>
                <c:pt idx="4">
                  <c:v>70.28</c:v>
                </c:pt>
                <c:pt idx="5">
                  <c:v>59.44</c:v>
                </c:pt>
                <c:pt idx="6">
                  <c:v>70.37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661376"/>
        <c:axId val="322695936"/>
        <c:axId val="0"/>
      </c:bar3DChart>
      <c:catAx>
        <c:axId val="322661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2695936"/>
        <c:crosses val="autoZero"/>
        <c:auto val="1"/>
        <c:lblAlgn val="ctr"/>
        <c:lblOffset val="100"/>
        <c:noMultiLvlLbl val="0"/>
      </c:catAx>
      <c:valAx>
        <c:axId val="322695936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2266137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2400">
                <a:latin typeface="AngsanaUPC" panose="02020603050405020304" pitchFamily="18" charset="-34"/>
                <a:cs typeface="AngsanaUPC" panose="02020603050405020304" pitchFamily="18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4BDE7-2207-462B-82B7-48CDCB23AB4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0C311EA-9CC3-4F47-8568-42852EDA4036}">
      <dgm:prSet phldrT="[ข้อความ]" custT="1"/>
      <dgm:spPr/>
      <dgm:t>
        <a:bodyPr/>
        <a:lstStyle/>
        <a:p>
          <a:pPr algn="ctr"/>
          <a:r>
            <a:rPr lang="en-US" sz="1800" b="1" dirty="0"/>
            <a:t>Secondary  Prevention</a:t>
          </a:r>
          <a:endParaRPr lang="th-TH" sz="1800" dirty="0"/>
        </a:p>
      </dgm:t>
    </dgm:pt>
    <dgm:pt modelId="{6F5A9C4A-E7C1-45D6-B520-BAC8C961F654}" type="parTrans" cxnId="{3D665510-0CA4-4871-8490-73DCB7716452}">
      <dgm:prSet/>
      <dgm:spPr/>
      <dgm:t>
        <a:bodyPr/>
        <a:lstStyle/>
        <a:p>
          <a:pPr algn="ctr"/>
          <a:endParaRPr lang="th-TH"/>
        </a:p>
      </dgm:t>
    </dgm:pt>
    <dgm:pt modelId="{47586192-CDAF-4171-B93E-9E9A6E620544}" type="sibTrans" cxnId="{3D665510-0CA4-4871-8490-73DCB7716452}">
      <dgm:prSet/>
      <dgm:spPr/>
      <dgm:t>
        <a:bodyPr/>
        <a:lstStyle/>
        <a:p>
          <a:pPr algn="ctr"/>
          <a:endParaRPr lang="th-TH"/>
        </a:p>
      </dgm:t>
    </dgm:pt>
    <dgm:pt modelId="{0287B32E-E06B-4FDC-9171-6D67A9D78493}">
      <dgm:prSet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Primary   Prevention</a:t>
          </a:r>
        </a:p>
      </dgm:t>
    </dgm:pt>
    <dgm:pt modelId="{EEEA7424-D1DD-4A15-AEBC-FF5B178ADA09}" type="parTrans" cxnId="{8B731813-12E9-47E8-9AF1-42EBCB219F2D}">
      <dgm:prSet/>
      <dgm:spPr/>
      <dgm:t>
        <a:bodyPr/>
        <a:lstStyle/>
        <a:p>
          <a:pPr algn="ctr"/>
          <a:endParaRPr lang="th-TH"/>
        </a:p>
      </dgm:t>
    </dgm:pt>
    <dgm:pt modelId="{B06CCC70-FB3E-4423-9F25-AB5601A2B028}" type="sibTrans" cxnId="{8B731813-12E9-47E8-9AF1-42EBCB219F2D}">
      <dgm:prSet/>
      <dgm:spPr/>
      <dgm:t>
        <a:bodyPr/>
        <a:lstStyle/>
        <a:p>
          <a:pPr algn="ctr"/>
          <a:endParaRPr lang="th-TH"/>
        </a:p>
      </dgm:t>
    </dgm:pt>
    <dgm:pt modelId="{60CF5BAB-6CE5-4024-8058-E5D26A000242}">
      <dgm:prSet custT="1"/>
      <dgm:spPr/>
      <dgm:t>
        <a:bodyPr/>
        <a:lstStyle/>
        <a:p>
          <a:pPr algn="ctr"/>
          <a:r>
            <a:rPr lang="en-US" sz="1400" b="1" dirty="0">
              <a:solidFill>
                <a:srgbClr val="0070C0"/>
              </a:solidFill>
            </a:rPr>
            <a:t>Specific protection</a:t>
          </a:r>
        </a:p>
      </dgm:t>
    </dgm:pt>
    <dgm:pt modelId="{3727FCD7-E914-495E-927E-5A299B01E517}" type="parTrans" cxnId="{EC09DF6D-E2AC-4886-8398-2FDC789C2A76}">
      <dgm:prSet/>
      <dgm:spPr/>
      <dgm:t>
        <a:bodyPr/>
        <a:lstStyle/>
        <a:p>
          <a:pPr algn="ctr"/>
          <a:endParaRPr lang="th-TH"/>
        </a:p>
      </dgm:t>
    </dgm:pt>
    <dgm:pt modelId="{E27E2A57-0B67-4E9F-B48E-A3BE0E32280A}" type="sibTrans" cxnId="{EC09DF6D-E2AC-4886-8398-2FDC789C2A76}">
      <dgm:prSet/>
      <dgm:spPr/>
      <dgm:t>
        <a:bodyPr/>
        <a:lstStyle/>
        <a:p>
          <a:pPr algn="ctr"/>
          <a:endParaRPr lang="th-TH"/>
        </a:p>
      </dgm:t>
    </dgm:pt>
    <dgm:pt modelId="{2E1240AB-3DE2-4DE8-BF7F-5DBE96306161}">
      <dgm:prSet custT="1"/>
      <dgm:spPr/>
      <dgm:t>
        <a:bodyPr/>
        <a:lstStyle/>
        <a:p>
          <a:pPr algn="ctr"/>
          <a:r>
            <a:rPr lang="en-US" sz="1400" b="1" dirty="0">
              <a:solidFill>
                <a:srgbClr val="0070C0"/>
              </a:solidFill>
            </a:rPr>
            <a:t>Health Promotion</a:t>
          </a:r>
        </a:p>
      </dgm:t>
    </dgm:pt>
    <dgm:pt modelId="{7E9CB71B-93F6-42D9-B114-D9D669EF65C8}" type="parTrans" cxnId="{66C334B4-1209-487C-AC81-C5D9C335FCA5}">
      <dgm:prSet/>
      <dgm:spPr/>
      <dgm:t>
        <a:bodyPr/>
        <a:lstStyle/>
        <a:p>
          <a:pPr algn="ctr"/>
          <a:endParaRPr lang="th-TH"/>
        </a:p>
      </dgm:t>
    </dgm:pt>
    <dgm:pt modelId="{FAECA410-A10B-4422-AEA8-65F0DDCFBC61}" type="sibTrans" cxnId="{66C334B4-1209-487C-AC81-C5D9C335FCA5}">
      <dgm:prSet/>
      <dgm:spPr/>
      <dgm:t>
        <a:bodyPr/>
        <a:lstStyle/>
        <a:p>
          <a:pPr algn="ctr"/>
          <a:endParaRPr lang="th-TH"/>
        </a:p>
      </dgm:t>
    </dgm:pt>
    <dgm:pt modelId="{9B8B255F-E935-45CA-B28D-90F6BB96500A}">
      <dgm:prSet custT="1"/>
      <dgm:spPr/>
      <dgm:t>
        <a:bodyPr/>
        <a:lstStyle/>
        <a:p>
          <a:pPr algn="ctr"/>
          <a:r>
            <a:rPr lang="en-US" sz="1400" b="1" dirty="0">
              <a:solidFill>
                <a:schemeClr val="tx1"/>
              </a:solidFill>
            </a:rPr>
            <a:t> Decrease asthma trigger: allergen, organism, pollutants</a:t>
          </a:r>
        </a:p>
      </dgm:t>
    </dgm:pt>
    <dgm:pt modelId="{1F542511-3CD3-4277-9E97-315E8F04490C}" type="parTrans" cxnId="{C825B87B-6D33-4C29-A53B-F1253258574C}">
      <dgm:prSet/>
      <dgm:spPr/>
      <dgm:t>
        <a:bodyPr/>
        <a:lstStyle/>
        <a:p>
          <a:pPr algn="ctr"/>
          <a:endParaRPr lang="th-TH"/>
        </a:p>
      </dgm:t>
    </dgm:pt>
    <dgm:pt modelId="{A8D5CF0F-7E65-4CA3-A35E-3DC79D51E906}" type="sibTrans" cxnId="{C825B87B-6D33-4C29-A53B-F1253258574C}">
      <dgm:prSet/>
      <dgm:spPr/>
      <dgm:t>
        <a:bodyPr/>
        <a:lstStyle/>
        <a:p>
          <a:pPr algn="ctr"/>
          <a:endParaRPr lang="th-TH"/>
        </a:p>
      </dgm:t>
    </dgm:pt>
    <dgm:pt modelId="{6803E684-C11E-4CB7-B65F-687B60BF943E}">
      <dgm:prSet custT="1"/>
      <dgm:spPr/>
      <dgm:t>
        <a:bodyPr/>
        <a:lstStyle/>
        <a:p>
          <a:pPr algn="ctr"/>
          <a:r>
            <a:rPr lang="en-US" sz="1400" b="1" dirty="0">
              <a:solidFill>
                <a:schemeClr val="tx1"/>
              </a:solidFill>
            </a:rPr>
            <a:t> COPD:  </a:t>
          </a:r>
          <a:r>
            <a:rPr lang="en-US" sz="1400" b="1" dirty="0">
              <a:solidFill>
                <a:srgbClr val="FF0000"/>
              </a:solidFill>
            </a:rPr>
            <a:t>Smoking cessation</a:t>
          </a:r>
        </a:p>
      </dgm:t>
    </dgm:pt>
    <dgm:pt modelId="{631FC14A-EE55-451C-93DE-C5C39ECE1645}" type="parTrans" cxnId="{88DC0309-7658-4A15-9EB5-1DC29435973F}">
      <dgm:prSet/>
      <dgm:spPr/>
      <dgm:t>
        <a:bodyPr/>
        <a:lstStyle/>
        <a:p>
          <a:pPr algn="ctr"/>
          <a:endParaRPr lang="th-TH"/>
        </a:p>
      </dgm:t>
    </dgm:pt>
    <dgm:pt modelId="{7D71A7E3-0B2C-4F11-AE38-707EA0DFD947}" type="sibTrans" cxnId="{88DC0309-7658-4A15-9EB5-1DC29435973F}">
      <dgm:prSet/>
      <dgm:spPr/>
      <dgm:t>
        <a:bodyPr/>
        <a:lstStyle/>
        <a:p>
          <a:pPr algn="ctr"/>
          <a:endParaRPr lang="th-TH"/>
        </a:p>
      </dgm:t>
    </dgm:pt>
    <dgm:pt modelId="{6C6141B5-7357-4A3D-B1D3-CB53D09D7E91}">
      <dgm:prSet custT="1"/>
      <dgm:spPr/>
      <dgm:t>
        <a:bodyPr/>
        <a:lstStyle/>
        <a:p>
          <a:pPr algn="ctr"/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>
              <a:solidFill>
                <a:srgbClr val="FF0000"/>
              </a:solidFill>
            </a:rPr>
            <a:t>Flu vaccine</a:t>
          </a:r>
          <a:r>
            <a:rPr lang="en-US" sz="1400" b="1" dirty="0">
              <a:solidFill>
                <a:schemeClr val="tx1"/>
              </a:solidFill>
            </a:rPr>
            <a:t>, Pneumococcal vaccine</a:t>
          </a:r>
        </a:p>
      </dgm:t>
    </dgm:pt>
    <dgm:pt modelId="{73C62BED-767B-4E4E-BF5D-09A0E0602F17}" type="parTrans" cxnId="{19FF01FC-A201-46AE-A1A3-923D3BDF60C1}">
      <dgm:prSet/>
      <dgm:spPr/>
      <dgm:t>
        <a:bodyPr/>
        <a:lstStyle/>
        <a:p>
          <a:pPr algn="ctr"/>
          <a:endParaRPr lang="th-TH"/>
        </a:p>
      </dgm:t>
    </dgm:pt>
    <dgm:pt modelId="{5F314BB0-038D-4A45-8CEA-350B74D167EA}" type="sibTrans" cxnId="{19FF01FC-A201-46AE-A1A3-923D3BDF60C1}">
      <dgm:prSet/>
      <dgm:spPr/>
      <dgm:t>
        <a:bodyPr/>
        <a:lstStyle/>
        <a:p>
          <a:pPr algn="ctr"/>
          <a:endParaRPr lang="th-TH"/>
        </a:p>
      </dgm:t>
    </dgm:pt>
    <dgm:pt modelId="{35CEA56B-BB28-47BB-ACA6-196623E9DDC1}">
      <dgm:prSet custT="1"/>
      <dgm:spPr/>
      <dgm:t>
        <a:bodyPr/>
        <a:lstStyle/>
        <a:p>
          <a:pPr algn="ctr"/>
          <a:r>
            <a:rPr lang="en-US" sz="1600" b="1" dirty="0">
              <a:solidFill>
                <a:srgbClr val="0070C0"/>
              </a:solidFill>
              <a:cs typeface="Arial" charset="0"/>
              <a:sym typeface="Wingdings" pitchFamily="2" charset="2"/>
            </a:rPr>
            <a:t>Early diagnosis /prompt treatment of symptomatic case</a:t>
          </a:r>
          <a:r>
            <a:rPr lang="th-TH" sz="1600" b="1" dirty="0">
              <a:solidFill>
                <a:srgbClr val="0070C0"/>
              </a:solidFill>
              <a:cs typeface="Arial" charset="0"/>
              <a:sym typeface="Wingdings" pitchFamily="2" charset="2"/>
            </a:rPr>
            <a:t>                                                               </a:t>
          </a:r>
          <a:r>
            <a:rPr lang="th-TH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(</a:t>
          </a:r>
          <a:r>
            <a:rPr lang="en-US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Easy Asthma</a:t>
          </a:r>
          <a:r>
            <a:rPr lang="th-TH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/</a:t>
          </a:r>
          <a:r>
            <a:rPr lang="en-US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COPD clinic, COPD quality of care</a:t>
          </a:r>
          <a:r>
            <a:rPr lang="th-TH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)</a:t>
          </a:r>
          <a:endParaRPr lang="en-US" sz="1600" b="1" dirty="0">
            <a:solidFill>
              <a:srgbClr val="FF0000"/>
            </a:solidFill>
          </a:endParaRPr>
        </a:p>
      </dgm:t>
    </dgm:pt>
    <dgm:pt modelId="{E06044BB-6219-4161-832C-1A912B09605F}" type="parTrans" cxnId="{8D000FC6-2800-4E97-A18D-A8F44A47106A}">
      <dgm:prSet/>
      <dgm:spPr/>
      <dgm:t>
        <a:bodyPr/>
        <a:lstStyle/>
        <a:p>
          <a:pPr algn="ctr"/>
          <a:endParaRPr lang="th-TH"/>
        </a:p>
      </dgm:t>
    </dgm:pt>
    <dgm:pt modelId="{26BA3DFD-229E-4813-A739-11B0F07BE201}" type="sibTrans" cxnId="{8D000FC6-2800-4E97-A18D-A8F44A47106A}">
      <dgm:prSet/>
      <dgm:spPr/>
      <dgm:t>
        <a:bodyPr/>
        <a:lstStyle/>
        <a:p>
          <a:pPr algn="ctr"/>
          <a:endParaRPr lang="th-TH"/>
        </a:p>
      </dgm:t>
    </dgm:pt>
    <dgm:pt modelId="{398DDE92-8FB6-42FE-BE9B-5FDB0688EEFB}">
      <dgm:prSet phldrT="[ข้อความ]" custT="1"/>
      <dgm:spPr/>
      <dgm:t>
        <a:bodyPr/>
        <a:lstStyle/>
        <a:p>
          <a:pPr algn="ctr"/>
          <a:r>
            <a:rPr lang="en-US" sz="1800" b="1" dirty="0"/>
            <a:t>Tertiary Prevention</a:t>
          </a:r>
          <a:endParaRPr lang="th-TH" sz="1800" dirty="0"/>
        </a:p>
      </dgm:t>
    </dgm:pt>
    <dgm:pt modelId="{D27520B3-1E65-45A3-A497-3555260C83E2}" type="parTrans" cxnId="{3CCD99DE-8455-474D-821A-093B0C8E12C6}">
      <dgm:prSet/>
      <dgm:spPr/>
      <dgm:t>
        <a:bodyPr/>
        <a:lstStyle/>
        <a:p>
          <a:pPr algn="ctr"/>
          <a:endParaRPr lang="th-TH"/>
        </a:p>
      </dgm:t>
    </dgm:pt>
    <dgm:pt modelId="{5B77672F-A277-4704-AD7F-B5776F26B5B2}" type="sibTrans" cxnId="{3CCD99DE-8455-474D-821A-093B0C8E12C6}">
      <dgm:prSet/>
      <dgm:spPr/>
      <dgm:t>
        <a:bodyPr/>
        <a:lstStyle/>
        <a:p>
          <a:pPr algn="ctr"/>
          <a:endParaRPr lang="th-TH"/>
        </a:p>
      </dgm:t>
    </dgm:pt>
    <dgm:pt modelId="{893D0CCA-9A4D-432E-B142-E5866C42F73B}">
      <dgm:prSet phldrT="[ข้อความ]" custT="1"/>
      <dgm:spPr/>
      <dgm:t>
        <a:bodyPr/>
        <a:lstStyle/>
        <a:p>
          <a:pPr algn="ctr"/>
          <a:r>
            <a:rPr lang="en-US" sz="1600" b="1" dirty="0">
              <a:solidFill>
                <a:srgbClr val="0070C0"/>
              </a:solidFill>
              <a:cs typeface="Arial" charset="0"/>
              <a:sym typeface="Wingdings" pitchFamily="2" charset="2"/>
            </a:rPr>
            <a:t>Early detection of symptomatic case </a:t>
          </a:r>
          <a:r>
            <a:rPr lang="en-US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(screening: Verbal with P</a:t>
          </a:r>
          <a:r>
            <a:rPr lang="en-US" sz="1600" b="1" i="0" dirty="0">
              <a:solidFill>
                <a:srgbClr val="FF0000"/>
              </a:solidFill>
            </a:rPr>
            <a:t>eak flow meter</a:t>
          </a:r>
          <a:r>
            <a:rPr lang="en-US" sz="1600" b="1" dirty="0">
              <a:solidFill>
                <a:srgbClr val="FF0000"/>
              </a:solidFill>
              <a:cs typeface="Arial" charset="0"/>
              <a:sym typeface="Wingdings" pitchFamily="2" charset="2"/>
            </a:rPr>
            <a:t>)</a:t>
          </a:r>
          <a:endParaRPr lang="th-TH" sz="1600" b="1" dirty="0">
            <a:solidFill>
              <a:srgbClr val="FF0000"/>
            </a:solidFill>
          </a:endParaRPr>
        </a:p>
      </dgm:t>
    </dgm:pt>
    <dgm:pt modelId="{628C661F-937C-4564-AE33-0BD48050D782}" type="parTrans" cxnId="{66813127-E301-41D5-B034-122D3487E79A}">
      <dgm:prSet/>
      <dgm:spPr/>
      <dgm:t>
        <a:bodyPr/>
        <a:lstStyle/>
        <a:p>
          <a:pPr algn="ctr"/>
          <a:endParaRPr lang="th-TH"/>
        </a:p>
      </dgm:t>
    </dgm:pt>
    <dgm:pt modelId="{CA5E768E-05DF-4593-AB7B-44A44F22FBD9}" type="sibTrans" cxnId="{66813127-E301-41D5-B034-122D3487E79A}">
      <dgm:prSet/>
      <dgm:spPr/>
      <dgm:t>
        <a:bodyPr/>
        <a:lstStyle/>
        <a:p>
          <a:pPr algn="ctr"/>
          <a:endParaRPr lang="th-TH"/>
        </a:p>
      </dgm:t>
    </dgm:pt>
    <dgm:pt modelId="{6EEAC468-C9CB-45A6-B62A-3356A7C2C26E}">
      <dgm:prSet custT="1"/>
      <dgm:spPr/>
      <dgm:t>
        <a:bodyPr/>
        <a:lstStyle/>
        <a:p>
          <a:pPr algn="ctr"/>
          <a:r>
            <a:rPr lang="en-US" sz="1400" b="1" dirty="0">
              <a:solidFill>
                <a:srgbClr val="0070C0"/>
              </a:solidFill>
              <a:sym typeface="Wingdings" pitchFamily="2" charset="2"/>
            </a:rPr>
            <a:t>Disability limitation </a:t>
          </a:r>
          <a:endParaRPr lang="en-US" sz="1400" b="1" dirty="0">
            <a:solidFill>
              <a:srgbClr val="0070C0"/>
            </a:solidFill>
            <a:latin typeface="+mj-lt"/>
            <a:sym typeface="Wingdings" pitchFamily="2" charset="2"/>
          </a:endParaRPr>
        </a:p>
      </dgm:t>
    </dgm:pt>
    <dgm:pt modelId="{EF1C9DF2-8C57-4155-8FD0-EFC2A9A4F84D}" type="parTrans" cxnId="{4FFFA197-C11F-4464-A751-7CC331A07DBE}">
      <dgm:prSet/>
      <dgm:spPr/>
      <dgm:t>
        <a:bodyPr/>
        <a:lstStyle/>
        <a:p>
          <a:pPr algn="ctr"/>
          <a:endParaRPr lang="th-TH"/>
        </a:p>
      </dgm:t>
    </dgm:pt>
    <dgm:pt modelId="{52B73267-7624-485E-A8AB-E760D930E733}" type="sibTrans" cxnId="{4FFFA197-C11F-4464-A751-7CC331A07DBE}">
      <dgm:prSet/>
      <dgm:spPr/>
      <dgm:t>
        <a:bodyPr/>
        <a:lstStyle/>
        <a:p>
          <a:pPr algn="ctr"/>
          <a:endParaRPr lang="th-TH"/>
        </a:p>
      </dgm:t>
    </dgm:pt>
    <dgm:pt modelId="{61AE954C-98A6-4170-8834-B9C763CBAE91}">
      <dgm:prSet custT="1"/>
      <dgm:spPr/>
      <dgm:t>
        <a:bodyPr/>
        <a:lstStyle/>
        <a:p>
          <a:pPr algn="ctr"/>
          <a:r>
            <a:rPr lang="en-US" sz="1400" b="1" dirty="0">
              <a:solidFill>
                <a:srgbClr val="FF0000"/>
              </a:solidFill>
              <a:latin typeface="+mj-lt"/>
              <a:sym typeface="Wingdings" pitchFamily="2" charset="2"/>
            </a:rPr>
            <a:t>Asthma: airway  remodeling </a:t>
          </a:r>
        </a:p>
      </dgm:t>
    </dgm:pt>
    <dgm:pt modelId="{FFAF83DF-ECCD-4339-B98E-B81FB5FEA93F}" type="parTrans" cxnId="{53FCF775-4703-4A2D-ACBD-0AEBA56EF43B}">
      <dgm:prSet/>
      <dgm:spPr/>
      <dgm:t>
        <a:bodyPr/>
        <a:lstStyle/>
        <a:p>
          <a:pPr algn="ctr"/>
          <a:endParaRPr lang="th-TH"/>
        </a:p>
      </dgm:t>
    </dgm:pt>
    <dgm:pt modelId="{A7DE2EB8-B1AE-4F7E-BDB2-1CFD22541EC2}" type="sibTrans" cxnId="{53FCF775-4703-4A2D-ACBD-0AEBA56EF43B}">
      <dgm:prSet/>
      <dgm:spPr/>
      <dgm:t>
        <a:bodyPr/>
        <a:lstStyle/>
        <a:p>
          <a:pPr algn="ctr"/>
          <a:endParaRPr lang="th-TH"/>
        </a:p>
      </dgm:t>
    </dgm:pt>
    <dgm:pt modelId="{5C3617E9-61ED-4B41-960F-F4D0B57DB801}">
      <dgm:prSet custT="1"/>
      <dgm:spPr/>
      <dgm:t>
        <a:bodyPr/>
        <a:lstStyle/>
        <a:p>
          <a:pPr algn="ctr"/>
          <a:r>
            <a:rPr lang="en-US" sz="1400" b="1" dirty="0">
              <a:solidFill>
                <a:srgbClr val="FF0000"/>
              </a:solidFill>
              <a:latin typeface="+mj-lt"/>
              <a:sym typeface="Wingdings" pitchFamily="2" charset="2"/>
            </a:rPr>
            <a:t>COPD: airway</a:t>
          </a:r>
          <a:r>
            <a:rPr lang="en-US" sz="1400" b="1" dirty="0">
              <a:solidFill>
                <a:srgbClr val="FF0000"/>
              </a:solidFill>
              <a:sym typeface="Wingdings" pitchFamily="2" charset="2"/>
            </a:rPr>
            <a:t> fixed</a:t>
          </a:r>
          <a:r>
            <a:rPr lang="en-US" sz="1400" b="1" dirty="0">
              <a:solidFill>
                <a:srgbClr val="FF0000"/>
              </a:solidFill>
              <a:latin typeface="+mj-lt"/>
              <a:sym typeface="Wingdings" pitchFamily="2" charset="2"/>
            </a:rPr>
            <a:t> obstruction</a:t>
          </a:r>
        </a:p>
      </dgm:t>
    </dgm:pt>
    <dgm:pt modelId="{F3B6705F-4186-4DD7-B665-143EE3F6BD38}" type="parTrans" cxnId="{6228A984-8BB0-443E-A7FC-8E847025CFDC}">
      <dgm:prSet/>
      <dgm:spPr/>
      <dgm:t>
        <a:bodyPr/>
        <a:lstStyle/>
        <a:p>
          <a:pPr algn="ctr"/>
          <a:endParaRPr lang="th-TH"/>
        </a:p>
      </dgm:t>
    </dgm:pt>
    <dgm:pt modelId="{C1A93A75-194E-4BCE-9DF2-2106E5455FD2}" type="sibTrans" cxnId="{6228A984-8BB0-443E-A7FC-8E847025CFDC}">
      <dgm:prSet/>
      <dgm:spPr/>
      <dgm:t>
        <a:bodyPr/>
        <a:lstStyle/>
        <a:p>
          <a:pPr algn="ctr"/>
          <a:endParaRPr lang="th-TH"/>
        </a:p>
      </dgm:t>
    </dgm:pt>
    <dgm:pt modelId="{2B2DF5A7-B750-4ED1-B6B9-7539D5AF67D4}">
      <dgm:prSet custT="1"/>
      <dgm:spPr/>
      <dgm:t>
        <a:bodyPr/>
        <a:lstStyle/>
        <a:p>
          <a:pPr algn="ctr"/>
          <a:r>
            <a:rPr lang="en-US" sz="1400" b="1" dirty="0">
              <a:solidFill>
                <a:srgbClr val="0070C0"/>
              </a:solidFill>
              <a:sym typeface="Wingdings" pitchFamily="2" charset="2"/>
            </a:rPr>
            <a:t>Pulmonary rehabilitation, Long Term Care, </a:t>
          </a:r>
          <a:r>
            <a:rPr lang="en-US" sz="1400" b="1" dirty="0">
              <a:solidFill>
                <a:srgbClr val="0070C0"/>
              </a:solidFill>
              <a:latin typeface="+mj-lt"/>
              <a:cs typeface="TH SarabunPSK" panose="020B0500040200020003" pitchFamily="34" charset="-34"/>
            </a:rPr>
            <a:t>Dashboard COPD</a:t>
          </a:r>
          <a:r>
            <a:rPr lang="en-US" sz="1400" b="1" dirty="0">
              <a:solidFill>
                <a:srgbClr val="0070C0"/>
              </a:solidFill>
              <a:latin typeface="+mj-lt"/>
              <a:sym typeface="Wingdings" pitchFamily="2" charset="2"/>
            </a:rPr>
            <a:t> </a:t>
          </a:r>
        </a:p>
      </dgm:t>
    </dgm:pt>
    <dgm:pt modelId="{DDDFE9DE-2004-4A41-9057-91CF8F91A17B}" type="parTrans" cxnId="{DCFD6EA5-C8F1-47AC-852E-5B5E6CE98E97}">
      <dgm:prSet/>
      <dgm:spPr/>
      <dgm:t>
        <a:bodyPr/>
        <a:lstStyle/>
        <a:p>
          <a:pPr algn="ctr"/>
          <a:endParaRPr lang="th-TH"/>
        </a:p>
      </dgm:t>
    </dgm:pt>
    <dgm:pt modelId="{1053EA9E-1E00-437B-A1C7-522254D22D8F}" type="sibTrans" cxnId="{DCFD6EA5-C8F1-47AC-852E-5B5E6CE98E97}">
      <dgm:prSet/>
      <dgm:spPr/>
      <dgm:t>
        <a:bodyPr/>
        <a:lstStyle/>
        <a:p>
          <a:pPr algn="ctr"/>
          <a:endParaRPr lang="th-TH"/>
        </a:p>
      </dgm:t>
    </dgm:pt>
    <dgm:pt modelId="{3378E295-7EBF-470D-AE03-41AE90EAB9E3}">
      <dgm:prSet custT="1"/>
      <dgm:spPr/>
      <dgm:t>
        <a:bodyPr/>
        <a:lstStyle/>
        <a:p>
          <a:pPr algn="ctr"/>
          <a:endParaRPr lang="en-US" sz="1600" b="1" dirty="0">
            <a:solidFill>
              <a:srgbClr val="0070C0"/>
            </a:solidFill>
            <a:latin typeface="+mj-lt"/>
            <a:sym typeface="Wingdings" pitchFamily="2" charset="2"/>
          </a:endParaRPr>
        </a:p>
      </dgm:t>
    </dgm:pt>
    <dgm:pt modelId="{B256A9B8-C76A-45C2-8E38-54ABACAEC221}" type="parTrans" cxnId="{2EAB778C-1EEB-43CA-B5B9-E79B90E8DAAA}">
      <dgm:prSet/>
      <dgm:spPr/>
      <dgm:t>
        <a:bodyPr/>
        <a:lstStyle/>
        <a:p>
          <a:endParaRPr lang="th-TH"/>
        </a:p>
      </dgm:t>
    </dgm:pt>
    <dgm:pt modelId="{7DCCB8FF-437F-44E5-B855-8EBA40DEACF2}" type="sibTrans" cxnId="{2EAB778C-1EEB-43CA-B5B9-E79B90E8DAAA}">
      <dgm:prSet/>
      <dgm:spPr/>
      <dgm:t>
        <a:bodyPr/>
        <a:lstStyle/>
        <a:p>
          <a:endParaRPr lang="th-TH"/>
        </a:p>
      </dgm:t>
    </dgm:pt>
    <dgm:pt modelId="{119A8811-CBB0-47B1-A909-052C6B251DE8}" type="pres">
      <dgm:prSet presAssocID="{9164BDE7-2207-462B-82B7-48CDCB23AB49}" presName="compositeShape" presStyleCnt="0">
        <dgm:presLayoutVars>
          <dgm:dir/>
          <dgm:resizeHandles/>
        </dgm:presLayoutVars>
      </dgm:prSet>
      <dgm:spPr/>
    </dgm:pt>
    <dgm:pt modelId="{8F0F1EAF-B099-41A1-924E-312757F64EB8}" type="pres">
      <dgm:prSet presAssocID="{9164BDE7-2207-462B-82B7-48CDCB23AB49}" presName="pyramid" presStyleLbl="node1" presStyleIdx="0" presStyleCnt="1" custScaleX="128073" custLinFactNeighborX="1931" custLinFactNeighborY="-1314"/>
      <dgm:spPr/>
    </dgm:pt>
    <dgm:pt modelId="{14FFA1B9-E954-4F3F-AC8A-832683B89041}" type="pres">
      <dgm:prSet presAssocID="{9164BDE7-2207-462B-82B7-48CDCB23AB49}" presName="theList" presStyleCnt="0"/>
      <dgm:spPr/>
    </dgm:pt>
    <dgm:pt modelId="{02602347-D57B-4240-9337-BD180E65DDCD}" type="pres">
      <dgm:prSet presAssocID="{398DDE92-8FB6-42FE-BE9B-5FDB0688EEFB}" presName="aNode" presStyleLbl="fgAcc1" presStyleIdx="0" presStyleCnt="3" custScaleX="163474" custScaleY="2000000" custLinFactY="151615" custLinFactNeighborX="-46456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300A8-DAB5-4B09-857E-E343F1BE9DF5}" type="pres">
      <dgm:prSet presAssocID="{398DDE92-8FB6-42FE-BE9B-5FDB0688EEFB}" presName="aSpace" presStyleCnt="0"/>
      <dgm:spPr/>
    </dgm:pt>
    <dgm:pt modelId="{7E16446B-2899-4EA4-8328-BC0E2714F82A}" type="pres">
      <dgm:prSet presAssocID="{80C311EA-9CC3-4F47-8568-42852EDA4036}" presName="aNode" presStyleLbl="fgAcc1" presStyleIdx="1" presStyleCnt="3" custScaleX="192975" custScaleY="2000000" custLinFactY="382272" custLinFactNeighborX="-45631" custLinFactNeighborY="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D8394-FEFA-4D63-9C3F-77193F7F27DA}" type="pres">
      <dgm:prSet presAssocID="{80C311EA-9CC3-4F47-8568-42852EDA4036}" presName="aSpace" presStyleCnt="0"/>
      <dgm:spPr/>
    </dgm:pt>
    <dgm:pt modelId="{D8AAC9E7-246B-443D-B793-2A14308EB485}" type="pres">
      <dgm:prSet presAssocID="{0287B32E-E06B-4FDC-9171-6D67A9D78493}" presName="aNode" presStyleLbl="fgAcc1" presStyleIdx="2" presStyleCnt="3" custScaleX="181470" custScaleY="2000000" custLinFactY="500000" custLinFactNeighborX="-49204" custLinFactNeighborY="577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81DE87-748F-4E11-A2F9-0CA738DFEE28}" type="pres">
      <dgm:prSet presAssocID="{0287B32E-E06B-4FDC-9171-6D67A9D78493}" presName="aSpace" presStyleCnt="0"/>
      <dgm:spPr/>
    </dgm:pt>
  </dgm:ptLst>
  <dgm:cxnLst>
    <dgm:cxn modelId="{43075A56-4654-4A34-9482-D4987D1F171C}" type="presOf" srcId="{2E1240AB-3DE2-4DE8-BF7F-5DBE96306161}" destId="{D8AAC9E7-246B-443D-B793-2A14308EB485}" srcOrd="0" destOrd="1" presId="urn:microsoft.com/office/officeart/2005/8/layout/pyramid2"/>
    <dgm:cxn modelId="{7F596E40-6B62-43E7-A69E-F14E658CF129}" type="presOf" srcId="{3378E295-7EBF-470D-AE03-41AE90EAB9E3}" destId="{02602347-D57B-4240-9337-BD180E65DDCD}" srcOrd="0" destOrd="5" presId="urn:microsoft.com/office/officeart/2005/8/layout/pyramid2"/>
    <dgm:cxn modelId="{4FFFA197-C11F-4464-A751-7CC331A07DBE}" srcId="{398DDE92-8FB6-42FE-BE9B-5FDB0688EEFB}" destId="{6EEAC468-C9CB-45A6-B62A-3356A7C2C26E}" srcOrd="0" destOrd="0" parTransId="{EF1C9DF2-8C57-4155-8FD0-EFC2A9A4F84D}" sibTransId="{52B73267-7624-485E-A8AB-E760D930E733}"/>
    <dgm:cxn modelId="{2EAB778C-1EEB-43CA-B5B9-E79B90E8DAAA}" srcId="{398DDE92-8FB6-42FE-BE9B-5FDB0688EEFB}" destId="{3378E295-7EBF-470D-AE03-41AE90EAB9E3}" srcOrd="2" destOrd="0" parTransId="{B256A9B8-C76A-45C2-8E38-54ABACAEC221}" sibTransId="{7DCCB8FF-437F-44E5-B855-8EBA40DEACF2}"/>
    <dgm:cxn modelId="{EC09DF6D-E2AC-4886-8398-2FDC789C2A76}" srcId="{0287B32E-E06B-4FDC-9171-6D67A9D78493}" destId="{60CF5BAB-6CE5-4024-8058-E5D26A000242}" srcOrd="1" destOrd="0" parTransId="{3727FCD7-E914-495E-927E-5A299B01E517}" sibTransId="{E27E2A57-0B67-4E9F-B48E-A3BE0E32280A}"/>
    <dgm:cxn modelId="{0FFFF340-822D-4962-BB67-1190B47EF0F3}" type="presOf" srcId="{80C311EA-9CC3-4F47-8568-42852EDA4036}" destId="{7E16446B-2899-4EA4-8328-BC0E2714F82A}" srcOrd="0" destOrd="0" presId="urn:microsoft.com/office/officeart/2005/8/layout/pyramid2"/>
    <dgm:cxn modelId="{8B731813-12E9-47E8-9AF1-42EBCB219F2D}" srcId="{9164BDE7-2207-462B-82B7-48CDCB23AB49}" destId="{0287B32E-E06B-4FDC-9171-6D67A9D78493}" srcOrd="2" destOrd="0" parTransId="{EEEA7424-D1DD-4A15-AEBC-FF5B178ADA09}" sibTransId="{B06CCC70-FB3E-4423-9F25-AB5601A2B028}"/>
    <dgm:cxn modelId="{75E7D362-37D4-4B23-974B-60BF8F1AFFDB}" type="presOf" srcId="{61AE954C-98A6-4170-8834-B9C763CBAE91}" destId="{02602347-D57B-4240-9337-BD180E65DDCD}" srcOrd="0" destOrd="2" presId="urn:microsoft.com/office/officeart/2005/8/layout/pyramid2"/>
    <dgm:cxn modelId="{88DC0309-7658-4A15-9EB5-1DC29435973F}" srcId="{2E1240AB-3DE2-4DE8-BF7F-5DBE96306161}" destId="{6803E684-C11E-4CB7-B65F-687B60BF943E}" srcOrd="1" destOrd="0" parTransId="{631FC14A-EE55-451C-93DE-C5C39ECE1645}" sibTransId="{7D71A7E3-0B2C-4F11-AE38-707EA0DFD947}"/>
    <dgm:cxn modelId="{53FCF775-4703-4A2D-ACBD-0AEBA56EF43B}" srcId="{6EEAC468-C9CB-45A6-B62A-3356A7C2C26E}" destId="{61AE954C-98A6-4170-8834-B9C763CBAE91}" srcOrd="0" destOrd="0" parTransId="{FFAF83DF-ECCD-4339-B98E-B81FB5FEA93F}" sibTransId="{A7DE2EB8-B1AE-4F7E-BDB2-1CFD22541EC2}"/>
    <dgm:cxn modelId="{F703A5C9-0A70-4B0A-B3E3-A009333804A7}" type="presOf" srcId="{9B8B255F-E935-45CA-B28D-90F6BB96500A}" destId="{D8AAC9E7-246B-443D-B793-2A14308EB485}" srcOrd="0" destOrd="2" presId="urn:microsoft.com/office/officeart/2005/8/layout/pyramid2"/>
    <dgm:cxn modelId="{5C962F73-F80F-461E-B66A-03842B532D4F}" type="presOf" srcId="{9164BDE7-2207-462B-82B7-48CDCB23AB49}" destId="{119A8811-CBB0-47B1-A909-052C6B251DE8}" srcOrd="0" destOrd="0" presId="urn:microsoft.com/office/officeart/2005/8/layout/pyramid2"/>
    <dgm:cxn modelId="{DCFD6EA5-C8F1-47AC-852E-5B5E6CE98E97}" srcId="{398DDE92-8FB6-42FE-BE9B-5FDB0688EEFB}" destId="{2B2DF5A7-B750-4ED1-B6B9-7539D5AF67D4}" srcOrd="1" destOrd="0" parTransId="{DDDFE9DE-2004-4A41-9057-91CF8F91A17B}" sibTransId="{1053EA9E-1E00-437B-A1C7-522254D22D8F}"/>
    <dgm:cxn modelId="{80532A41-DD46-4C4C-AC33-F1E26616BD4B}" type="presOf" srcId="{5C3617E9-61ED-4B41-960F-F4D0B57DB801}" destId="{02602347-D57B-4240-9337-BD180E65DDCD}" srcOrd="0" destOrd="3" presId="urn:microsoft.com/office/officeart/2005/8/layout/pyramid2"/>
    <dgm:cxn modelId="{C825B87B-6D33-4C29-A53B-F1253258574C}" srcId="{2E1240AB-3DE2-4DE8-BF7F-5DBE96306161}" destId="{9B8B255F-E935-45CA-B28D-90F6BB96500A}" srcOrd="0" destOrd="0" parTransId="{1F542511-3CD3-4277-9E97-315E8F04490C}" sibTransId="{A8D5CF0F-7E65-4CA3-A35E-3DC79D51E906}"/>
    <dgm:cxn modelId="{3D665510-0CA4-4871-8490-73DCB7716452}" srcId="{9164BDE7-2207-462B-82B7-48CDCB23AB49}" destId="{80C311EA-9CC3-4F47-8568-42852EDA4036}" srcOrd="1" destOrd="0" parTransId="{6F5A9C4A-E7C1-45D6-B520-BAC8C961F654}" sibTransId="{47586192-CDAF-4171-B93E-9E9A6E620544}"/>
    <dgm:cxn modelId="{C486A0D9-6CD9-4791-AC83-A907379A4897}" type="presOf" srcId="{893D0CCA-9A4D-432E-B142-E5866C42F73B}" destId="{7E16446B-2899-4EA4-8328-BC0E2714F82A}" srcOrd="0" destOrd="1" presId="urn:microsoft.com/office/officeart/2005/8/layout/pyramid2"/>
    <dgm:cxn modelId="{66813127-E301-41D5-B034-122D3487E79A}" srcId="{80C311EA-9CC3-4F47-8568-42852EDA4036}" destId="{893D0CCA-9A4D-432E-B142-E5866C42F73B}" srcOrd="0" destOrd="0" parTransId="{628C661F-937C-4564-AE33-0BD48050D782}" sibTransId="{CA5E768E-05DF-4593-AB7B-44A44F22FBD9}"/>
    <dgm:cxn modelId="{2B22FA5C-2AFB-485F-9A21-64A8D47BA719}" type="presOf" srcId="{6EEAC468-C9CB-45A6-B62A-3356A7C2C26E}" destId="{02602347-D57B-4240-9337-BD180E65DDCD}" srcOrd="0" destOrd="1" presId="urn:microsoft.com/office/officeart/2005/8/layout/pyramid2"/>
    <dgm:cxn modelId="{8D000FC6-2800-4E97-A18D-A8F44A47106A}" srcId="{80C311EA-9CC3-4F47-8568-42852EDA4036}" destId="{35CEA56B-BB28-47BB-ACA6-196623E9DDC1}" srcOrd="1" destOrd="0" parTransId="{E06044BB-6219-4161-832C-1A912B09605F}" sibTransId="{26BA3DFD-229E-4813-A739-11B0F07BE201}"/>
    <dgm:cxn modelId="{6228A984-8BB0-443E-A7FC-8E847025CFDC}" srcId="{6EEAC468-C9CB-45A6-B62A-3356A7C2C26E}" destId="{5C3617E9-61ED-4B41-960F-F4D0B57DB801}" srcOrd="1" destOrd="0" parTransId="{F3B6705F-4186-4DD7-B665-143EE3F6BD38}" sibTransId="{C1A93A75-194E-4BCE-9DF2-2106E5455FD2}"/>
    <dgm:cxn modelId="{D2B86CF7-6F88-42C0-B934-AE51BB730ADA}" type="presOf" srcId="{35CEA56B-BB28-47BB-ACA6-196623E9DDC1}" destId="{7E16446B-2899-4EA4-8328-BC0E2714F82A}" srcOrd="0" destOrd="2" presId="urn:microsoft.com/office/officeart/2005/8/layout/pyramid2"/>
    <dgm:cxn modelId="{DC967E1C-2B05-40A7-9575-FE064E27CE6F}" type="presOf" srcId="{60CF5BAB-6CE5-4024-8058-E5D26A000242}" destId="{D8AAC9E7-246B-443D-B793-2A14308EB485}" srcOrd="0" destOrd="4" presId="urn:microsoft.com/office/officeart/2005/8/layout/pyramid2"/>
    <dgm:cxn modelId="{8AD08916-F3C2-4B70-BBBF-E65119EB41DE}" type="presOf" srcId="{0287B32E-E06B-4FDC-9171-6D67A9D78493}" destId="{D8AAC9E7-246B-443D-B793-2A14308EB485}" srcOrd="0" destOrd="0" presId="urn:microsoft.com/office/officeart/2005/8/layout/pyramid2"/>
    <dgm:cxn modelId="{3C3925EA-49A7-4C8B-B1E6-B68413DEFD7A}" type="presOf" srcId="{2B2DF5A7-B750-4ED1-B6B9-7539D5AF67D4}" destId="{02602347-D57B-4240-9337-BD180E65DDCD}" srcOrd="0" destOrd="4" presId="urn:microsoft.com/office/officeart/2005/8/layout/pyramid2"/>
    <dgm:cxn modelId="{12AE0E74-1B81-4FB7-B9E4-24E015ADBE6D}" type="presOf" srcId="{6C6141B5-7357-4A3D-B1D3-CB53D09D7E91}" destId="{D8AAC9E7-246B-443D-B793-2A14308EB485}" srcOrd="0" destOrd="5" presId="urn:microsoft.com/office/officeart/2005/8/layout/pyramid2"/>
    <dgm:cxn modelId="{19FF01FC-A201-46AE-A1A3-923D3BDF60C1}" srcId="{60CF5BAB-6CE5-4024-8058-E5D26A000242}" destId="{6C6141B5-7357-4A3D-B1D3-CB53D09D7E91}" srcOrd="0" destOrd="0" parTransId="{73C62BED-767B-4E4E-BF5D-09A0E0602F17}" sibTransId="{5F314BB0-038D-4A45-8CEA-350B74D167EA}"/>
    <dgm:cxn modelId="{6F39B13F-5C3A-4D1C-A34A-207EEC5D64C9}" type="presOf" srcId="{398DDE92-8FB6-42FE-BE9B-5FDB0688EEFB}" destId="{02602347-D57B-4240-9337-BD180E65DDCD}" srcOrd="0" destOrd="0" presId="urn:microsoft.com/office/officeart/2005/8/layout/pyramid2"/>
    <dgm:cxn modelId="{66C334B4-1209-487C-AC81-C5D9C335FCA5}" srcId="{0287B32E-E06B-4FDC-9171-6D67A9D78493}" destId="{2E1240AB-3DE2-4DE8-BF7F-5DBE96306161}" srcOrd="0" destOrd="0" parTransId="{7E9CB71B-93F6-42D9-B114-D9D669EF65C8}" sibTransId="{FAECA410-A10B-4422-AEA8-65F0DDCFBC61}"/>
    <dgm:cxn modelId="{3CCD99DE-8455-474D-821A-093B0C8E12C6}" srcId="{9164BDE7-2207-462B-82B7-48CDCB23AB49}" destId="{398DDE92-8FB6-42FE-BE9B-5FDB0688EEFB}" srcOrd="0" destOrd="0" parTransId="{D27520B3-1E65-45A3-A497-3555260C83E2}" sibTransId="{5B77672F-A277-4704-AD7F-B5776F26B5B2}"/>
    <dgm:cxn modelId="{B98F3DFE-5178-4593-8188-9AA585B8E933}" type="presOf" srcId="{6803E684-C11E-4CB7-B65F-687B60BF943E}" destId="{D8AAC9E7-246B-443D-B793-2A14308EB485}" srcOrd="0" destOrd="3" presId="urn:microsoft.com/office/officeart/2005/8/layout/pyramid2"/>
    <dgm:cxn modelId="{C86DD15C-5C74-4D10-AE09-3D407D26045B}" type="presParOf" srcId="{119A8811-CBB0-47B1-A909-052C6B251DE8}" destId="{8F0F1EAF-B099-41A1-924E-312757F64EB8}" srcOrd="0" destOrd="0" presId="urn:microsoft.com/office/officeart/2005/8/layout/pyramid2"/>
    <dgm:cxn modelId="{CA093174-2EEF-4835-BACF-A3CCCB99A2F5}" type="presParOf" srcId="{119A8811-CBB0-47B1-A909-052C6B251DE8}" destId="{14FFA1B9-E954-4F3F-AC8A-832683B89041}" srcOrd="1" destOrd="0" presId="urn:microsoft.com/office/officeart/2005/8/layout/pyramid2"/>
    <dgm:cxn modelId="{A6AE3D9F-2F77-4FF6-8D00-D228847F066E}" type="presParOf" srcId="{14FFA1B9-E954-4F3F-AC8A-832683B89041}" destId="{02602347-D57B-4240-9337-BD180E65DDCD}" srcOrd="0" destOrd="0" presId="urn:microsoft.com/office/officeart/2005/8/layout/pyramid2"/>
    <dgm:cxn modelId="{36600D4B-C5F1-4618-8563-9332B27C95F5}" type="presParOf" srcId="{14FFA1B9-E954-4F3F-AC8A-832683B89041}" destId="{FC3300A8-DAB5-4B09-857E-E343F1BE9DF5}" srcOrd="1" destOrd="0" presId="urn:microsoft.com/office/officeart/2005/8/layout/pyramid2"/>
    <dgm:cxn modelId="{9FA65606-7148-4D0B-A03D-CC2994017F30}" type="presParOf" srcId="{14FFA1B9-E954-4F3F-AC8A-832683B89041}" destId="{7E16446B-2899-4EA4-8328-BC0E2714F82A}" srcOrd="2" destOrd="0" presId="urn:microsoft.com/office/officeart/2005/8/layout/pyramid2"/>
    <dgm:cxn modelId="{976BB3DA-763F-4F24-9FF8-35BCAE3CBB32}" type="presParOf" srcId="{14FFA1B9-E954-4F3F-AC8A-832683B89041}" destId="{0C7D8394-FEFA-4D63-9C3F-77193F7F27DA}" srcOrd="3" destOrd="0" presId="urn:microsoft.com/office/officeart/2005/8/layout/pyramid2"/>
    <dgm:cxn modelId="{563B22A0-FE8A-4B2D-91C2-B906C8AA6646}" type="presParOf" srcId="{14FFA1B9-E954-4F3F-AC8A-832683B89041}" destId="{D8AAC9E7-246B-443D-B793-2A14308EB485}" srcOrd="4" destOrd="0" presId="urn:microsoft.com/office/officeart/2005/8/layout/pyramid2"/>
    <dgm:cxn modelId="{FC4F34C0-C95A-475D-B812-FF61A9FFA85C}" type="presParOf" srcId="{14FFA1B9-E954-4F3F-AC8A-832683B89041}" destId="{F481DE87-748F-4E11-A2F9-0CA738DFEE2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F1EAF-B099-41A1-924E-312757F64EB8}">
      <dsp:nvSpPr>
        <dsp:cNvPr id="0" name=""/>
        <dsp:cNvSpPr/>
      </dsp:nvSpPr>
      <dsp:spPr>
        <a:xfrm>
          <a:off x="62072" y="0"/>
          <a:ext cx="7434969" cy="580525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02347-D57B-4240-9337-BD180E65DDCD}">
      <dsp:nvSpPr>
        <dsp:cNvPr id="0" name=""/>
        <dsp:cNvSpPr/>
      </dsp:nvSpPr>
      <dsp:spPr>
        <a:xfrm>
          <a:off x="716908" y="719368"/>
          <a:ext cx="6168557" cy="15363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Tertiary Prevention</a:t>
          </a:r>
          <a:endParaRPr lang="th-TH" sz="18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0070C0"/>
              </a:solidFill>
              <a:sym typeface="Wingdings" pitchFamily="2" charset="2"/>
            </a:rPr>
            <a:t>Disability limitation </a:t>
          </a:r>
          <a:endParaRPr lang="en-US" sz="1400" b="1" kern="1200" dirty="0">
            <a:solidFill>
              <a:srgbClr val="0070C0"/>
            </a:solidFill>
            <a:latin typeface="+mj-lt"/>
            <a:sym typeface="Wingdings" pitchFamily="2" charset="2"/>
          </a:endParaRPr>
        </a:p>
        <a:p>
          <a:pPr marL="228600" lvl="2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FF0000"/>
              </a:solidFill>
              <a:latin typeface="+mj-lt"/>
              <a:sym typeface="Wingdings" pitchFamily="2" charset="2"/>
            </a:rPr>
            <a:t>Asthma: airway  remodeling </a:t>
          </a:r>
        </a:p>
        <a:p>
          <a:pPr marL="228600" lvl="2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FF0000"/>
              </a:solidFill>
              <a:latin typeface="+mj-lt"/>
              <a:sym typeface="Wingdings" pitchFamily="2" charset="2"/>
            </a:rPr>
            <a:t>COPD: airway</a:t>
          </a:r>
          <a:r>
            <a:rPr lang="en-US" sz="1400" b="1" kern="1200" dirty="0">
              <a:solidFill>
                <a:srgbClr val="FF0000"/>
              </a:solidFill>
              <a:sym typeface="Wingdings" pitchFamily="2" charset="2"/>
            </a:rPr>
            <a:t> fixed</a:t>
          </a:r>
          <a:r>
            <a:rPr lang="en-US" sz="1400" b="1" kern="1200" dirty="0">
              <a:solidFill>
                <a:srgbClr val="FF0000"/>
              </a:solidFill>
              <a:latin typeface="+mj-lt"/>
              <a:sym typeface="Wingdings" pitchFamily="2" charset="2"/>
            </a:rPr>
            <a:t> obstruction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0070C0"/>
              </a:solidFill>
              <a:sym typeface="Wingdings" pitchFamily="2" charset="2"/>
            </a:rPr>
            <a:t>Pulmonary rehabilitation, Long Term Care, </a:t>
          </a:r>
          <a:r>
            <a:rPr lang="en-US" sz="1400" b="1" kern="1200" dirty="0">
              <a:solidFill>
                <a:srgbClr val="0070C0"/>
              </a:solidFill>
              <a:latin typeface="+mj-lt"/>
              <a:cs typeface="TH SarabunPSK" panose="020B0500040200020003" pitchFamily="34" charset="-34"/>
            </a:rPr>
            <a:t>Dashboard COPD</a:t>
          </a:r>
          <a:r>
            <a:rPr lang="en-US" sz="1400" b="1" kern="1200" dirty="0">
              <a:solidFill>
                <a:srgbClr val="0070C0"/>
              </a:solidFill>
              <a:latin typeface="+mj-lt"/>
              <a:sym typeface="Wingdings" pitchFamily="2" charset="2"/>
            </a:rPr>
            <a:t>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b="1" kern="1200" dirty="0">
            <a:solidFill>
              <a:srgbClr val="0070C0"/>
            </a:solidFill>
            <a:latin typeface="+mj-lt"/>
            <a:sym typeface="Wingdings" pitchFamily="2" charset="2"/>
          </a:endParaRPr>
        </a:p>
      </dsp:txBody>
      <dsp:txXfrm>
        <a:off x="791907" y="794367"/>
        <a:ext cx="6018559" cy="1386354"/>
      </dsp:txXfrm>
    </dsp:sp>
    <dsp:sp modelId="{7E16446B-2899-4EA4-8328-BC0E2714F82A}">
      <dsp:nvSpPr>
        <dsp:cNvPr id="0" name=""/>
        <dsp:cNvSpPr/>
      </dsp:nvSpPr>
      <dsp:spPr>
        <a:xfrm>
          <a:off x="191440" y="2461713"/>
          <a:ext cx="7281754" cy="15363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Secondary  Prevention</a:t>
          </a:r>
          <a:endParaRPr lang="th-TH" sz="18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0070C0"/>
              </a:solidFill>
              <a:cs typeface="Arial" charset="0"/>
              <a:sym typeface="Wingdings" pitchFamily="2" charset="2"/>
            </a:rPr>
            <a:t>Early detection of symptomatic case </a:t>
          </a:r>
          <a:r>
            <a:rPr lang="en-US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(screening: Verbal with P</a:t>
          </a:r>
          <a:r>
            <a:rPr lang="en-US" sz="1600" b="1" i="0" kern="1200" dirty="0">
              <a:solidFill>
                <a:srgbClr val="FF0000"/>
              </a:solidFill>
            </a:rPr>
            <a:t>eak flow meter</a:t>
          </a:r>
          <a:r>
            <a:rPr lang="en-US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)</a:t>
          </a:r>
          <a:endParaRPr lang="th-TH" sz="1600" b="1" kern="1200" dirty="0">
            <a:solidFill>
              <a:srgbClr val="FF0000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rgbClr val="0070C0"/>
              </a:solidFill>
              <a:cs typeface="Arial" charset="0"/>
              <a:sym typeface="Wingdings" pitchFamily="2" charset="2"/>
            </a:rPr>
            <a:t>Early diagnosis /prompt treatment of symptomatic case</a:t>
          </a:r>
          <a:r>
            <a:rPr lang="th-TH" sz="1600" b="1" kern="1200" dirty="0">
              <a:solidFill>
                <a:srgbClr val="0070C0"/>
              </a:solidFill>
              <a:cs typeface="Arial" charset="0"/>
              <a:sym typeface="Wingdings" pitchFamily="2" charset="2"/>
            </a:rPr>
            <a:t>                                                               </a:t>
          </a:r>
          <a:r>
            <a:rPr lang="th-TH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(</a:t>
          </a:r>
          <a:r>
            <a:rPr lang="en-US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Easy Asthma</a:t>
          </a:r>
          <a:r>
            <a:rPr lang="th-TH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/</a:t>
          </a:r>
          <a:r>
            <a:rPr lang="en-US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COPD clinic, COPD quality of care</a:t>
          </a:r>
          <a:r>
            <a:rPr lang="th-TH" sz="1600" b="1" kern="1200" dirty="0">
              <a:solidFill>
                <a:srgbClr val="FF0000"/>
              </a:solidFill>
              <a:cs typeface="Arial" charset="0"/>
              <a:sym typeface="Wingdings" pitchFamily="2" charset="2"/>
            </a:rPr>
            <a:t>)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266439" y="2536712"/>
        <a:ext cx="7131756" cy="1386354"/>
      </dsp:txXfrm>
    </dsp:sp>
    <dsp:sp modelId="{D8AAC9E7-246B-443D-B793-2A14308EB485}">
      <dsp:nvSpPr>
        <dsp:cNvPr id="0" name=""/>
        <dsp:cNvSpPr/>
      </dsp:nvSpPr>
      <dsp:spPr>
        <a:xfrm>
          <a:off x="273682" y="4115122"/>
          <a:ext cx="6847622" cy="15363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</a:rPr>
            <a:t>Primary   Prevention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0070C0"/>
              </a:solidFill>
            </a:rPr>
            <a:t>Health Promotion</a:t>
          </a:r>
        </a:p>
        <a:p>
          <a:pPr marL="228600" lvl="2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chemeClr val="tx1"/>
              </a:solidFill>
            </a:rPr>
            <a:t> Decrease asthma trigger: allergen, organism, pollutants</a:t>
          </a:r>
        </a:p>
        <a:p>
          <a:pPr marL="228600" lvl="2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chemeClr val="tx1"/>
              </a:solidFill>
            </a:rPr>
            <a:t> COPD:  </a:t>
          </a:r>
          <a:r>
            <a:rPr lang="en-US" sz="1400" b="1" kern="1200" dirty="0">
              <a:solidFill>
                <a:srgbClr val="FF0000"/>
              </a:solidFill>
            </a:rPr>
            <a:t>Smoking cessation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rgbClr val="0070C0"/>
              </a:solidFill>
            </a:rPr>
            <a:t>Specific protection</a:t>
          </a:r>
        </a:p>
        <a:p>
          <a:pPr marL="228600" lvl="2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>
              <a:solidFill>
                <a:srgbClr val="FF0000"/>
              </a:solidFill>
            </a:rPr>
            <a:t>Flu vaccine</a:t>
          </a:r>
          <a:r>
            <a:rPr lang="en-US" sz="1400" b="1" kern="1200" dirty="0">
              <a:solidFill>
                <a:schemeClr val="tx1"/>
              </a:solidFill>
            </a:rPr>
            <a:t>, Pneumococcal vaccine</a:t>
          </a:r>
        </a:p>
      </dsp:txBody>
      <dsp:txXfrm>
        <a:off x="348681" y="4190121"/>
        <a:ext cx="6697624" cy="1386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0.33974</cdr:x>
      <cdr:y>0.22368</cdr:y>
    </cdr:from>
    <cdr:to>
      <cdr:x>0.94872</cdr:x>
      <cdr:y>0.30263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6424" y="1224136"/>
          <a:ext cx="68407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h-TH" sz="2400" b="1" dirty="0" smtClean="0">
              <a:solidFill>
                <a:srgbClr val="FF0000"/>
              </a:solidFill>
            </a:rPr>
            <a:t>เขตบริการสุขภาพที่</a:t>
          </a:r>
          <a:r>
            <a:rPr lang="en-US" sz="2400" b="1" dirty="0" smtClean="0">
              <a:solidFill>
                <a:srgbClr val="FF0000"/>
              </a:solidFill>
            </a:rPr>
            <a:t>8 </a:t>
          </a:r>
          <a:r>
            <a:rPr lang="th-TH" sz="2400" b="1" dirty="0" smtClean="0">
              <a:solidFill>
                <a:srgbClr val="FF0000"/>
              </a:solidFill>
              <a:cs typeface="+mn-cs"/>
            </a:rPr>
            <a:t>ผู้ป่วยยังไม่เข้าถึงบริการประมาณ</a:t>
          </a:r>
          <a:r>
            <a:rPr lang="en-US" sz="2400" b="1" dirty="0" smtClean="0">
              <a:solidFill>
                <a:srgbClr val="FF0000"/>
              </a:solidFill>
              <a:cs typeface="+mn-cs"/>
            </a:rPr>
            <a:t> 112,000 </a:t>
          </a:r>
          <a:r>
            <a:rPr lang="th-TH" sz="2400" b="1" dirty="0" smtClean="0">
              <a:solidFill>
                <a:srgbClr val="FF0000"/>
              </a:solidFill>
              <a:cs typeface="+mn-cs"/>
            </a:rPr>
            <a:t>คน</a:t>
          </a:r>
          <a:endParaRPr lang="th-TH" sz="2400" b="1" dirty="0">
            <a:solidFill>
              <a:srgbClr val="FF0000"/>
            </a:solidFill>
            <a:cs typeface="+mn-cs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0.54967</cdr:x>
      <cdr:y>0.5965</cdr:y>
    </cdr:from>
    <cdr:to>
      <cdr:x>0.60265</cdr:x>
      <cdr:y>0.67396</cdr:y>
    </cdr:to>
    <cdr:sp macro="" textlink="">
      <cdr:nvSpPr>
        <cdr:cNvPr id="2" name="ลูกศร: ขึ้น 3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C963CEFF-99DC-4C42-A07D-009333EA3546}"/>
            </a:ext>
          </a:extLst>
        </cdr:cNvPr>
        <cdr:cNvSpPr/>
      </cdr:nvSpPr>
      <cdr:spPr>
        <a:xfrm xmlns:a="http://schemas.openxmlformats.org/drawingml/2006/main">
          <a:off x="5976664" y="3672408"/>
          <a:ext cx="576064" cy="476876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/>
            <a:t>2</a:t>
          </a:r>
          <a:endParaRPr lang="th-TH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0.60526</cdr:x>
      <cdr:y>0.59441</cdr:y>
    </cdr:from>
    <cdr:to>
      <cdr:x>0.65789</cdr:x>
      <cdr:y>0.66937</cdr:y>
    </cdr:to>
    <cdr:sp macro="" textlink="">
      <cdr:nvSpPr>
        <cdr:cNvPr id="2" name="ลูกศร: ขึ้น 3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C963CEFF-99DC-4C42-A07D-009333EA3546}"/>
            </a:ext>
          </a:extLst>
        </cdr:cNvPr>
        <cdr:cNvSpPr/>
      </cdr:nvSpPr>
      <cdr:spPr>
        <a:xfrm xmlns:a="http://schemas.openxmlformats.org/drawingml/2006/main">
          <a:off x="6624736" y="3781402"/>
          <a:ext cx="576064" cy="476876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 smtClean="0"/>
            <a:t>1</a:t>
          </a:r>
          <a:endParaRPr lang="th-TH" sz="20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0.06579</cdr:x>
      <cdr:y>0.18605</cdr:y>
    </cdr:from>
    <cdr:to>
      <cdr:x>0.98684</cdr:x>
      <cdr:y>0.18605</cdr:y>
    </cdr:to>
    <cdr:cxnSp macro="">
      <cdr:nvCxnSpPr>
        <cdr:cNvPr id="2" name="ตัวเชื่อมต่อตรง 1"/>
        <cdr:cNvCxnSpPr/>
      </cdr:nvCxnSpPr>
      <cdr:spPr>
        <a:xfrm xmlns:a="http://schemas.openxmlformats.org/drawingml/2006/main">
          <a:off x="720080" y="1152129"/>
          <a:ext cx="10081120" cy="0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FD993-F3AA-4283-9CB0-2ACAE06DC1A0}" type="datetimeFigureOut">
              <a:rPr lang="th-TH" smtClean="0"/>
              <a:t>13/08/62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0B593-6987-4BD7-9BE9-2B7BD7E87F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2954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FAFA3-056B-4AC7-B7EF-97881750D467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27D5-9310-4B64-B7E5-8AE47F30376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831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DAB4A-26A8-47C2-902E-1B6C497E7B0C}" type="slidenum">
              <a:rPr lang="th-TH" smtClean="0">
                <a:solidFill>
                  <a:prstClr val="black"/>
                </a:solidFill>
              </a:rPr>
              <a:pPr/>
              <a:t>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9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8E179-B051-4D58-9AEB-C20936A6405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7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8E179-B051-4D58-9AEB-C20936A6405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3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6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10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25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24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8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95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4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6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84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85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1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90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34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96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3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36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11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8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09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5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40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128-430C-4406-A301-F0A9AC55C99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13/08/62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3720-089A-46FE-A45D-15BC148BD3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2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38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13/08/62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654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hyperlink" Target="https://hdcservice.moph.go.th/hdc/reports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hdcservice.moph.go.th/hdc/reports/" TargetMode="Externa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4" y="3573016"/>
            <a:ext cx="12205224" cy="32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07368" y="260648"/>
            <a:ext cx="11496600" cy="3197369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latin typeface="AngsanaUPC" pitchFamily="18" charset="-34"/>
              </a:rPr>
              <a:t>SP </a:t>
            </a:r>
            <a:r>
              <a:rPr lang="en-US" sz="9600" b="1" dirty="0">
                <a:latin typeface="AngsanaUPC" pitchFamily="18" charset="-34"/>
              </a:rPr>
              <a:t>COPD &amp; Asthma</a:t>
            </a:r>
            <a:br>
              <a:rPr lang="en-US" sz="9600" b="1" dirty="0">
                <a:latin typeface="AngsanaUPC" pitchFamily="18" charset="-34"/>
              </a:rPr>
            </a:br>
            <a:r>
              <a:rPr lang="th-TH" sz="7200" b="1" dirty="0">
                <a:latin typeface="AngsanaUPC" pitchFamily="18" charset="-34"/>
              </a:rPr>
              <a:t>เขตสุขภาพที่ </a:t>
            </a:r>
            <a:r>
              <a:rPr lang="en-US" sz="7200" b="1" dirty="0">
                <a:latin typeface="AngsanaUPC" pitchFamily="18" charset="-34"/>
              </a:rPr>
              <a:t>8 </a:t>
            </a:r>
            <a:r>
              <a:rPr lang="en-US" sz="6000" b="1" dirty="0" smtClean="0">
                <a:latin typeface="AngsanaUPC" pitchFamily="18" charset="-34"/>
              </a:rPr>
              <a:t/>
            </a:r>
            <a:br>
              <a:rPr lang="en-US" sz="6000" b="1" dirty="0" smtClean="0">
                <a:latin typeface="AngsanaUPC" pitchFamily="18" charset="-34"/>
              </a:rPr>
            </a:br>
            <a:r>
              <a:rPr lang="th-TH" sz="6000" b="1" dirty="0" smtClean="0">
                <a:latin typeface="AngsanaUPC" pitchFamily="18" charset="-34"/>
              </a:rPr>
              <a:t>ปีงบประมาณ </a:t>
            </a:r>
            <a:r>
              <a:rPr lang="en-US" sz="6000" b="1" dirty="0">
                <a:latin typeface="AngsanaUPC" pitchFamily="18" charset="-34"/>
              </a:rPr>
              <a:t>2562 </a:t>
            </a:r>
            <a:r>
              <a:rPr lang="th-TH" sz="6000" b="1" dirty="0" smtClean="0">
                <a:latin typeface="AngsanaUPC" pitchFamily="18" charset="-34"/>
              </a:rPr>
              <a:t>(</a:t>
            </a:r>
            <a:r>
              <a:rPr lang="en-US" sz="6000" b="1" dirty="0">
                <a:latin typeface="AngsanaUPC" pitchFamily="18" charset="-34"/>
              </a:rPr>
              <a:t>9</a:t>
            </a:r>
            <a:r>
              <a:rPr lang="en-US" sz="6000" b="1" dirty="0" smtClean="0">
                <a:latin typeface="AngsanaUPC" pitchFamily="18" charset="-34"/>
              </a:rPr>
              <a:t> </a:t>
            </a:r>
            <a:r>
              <a:rPr lang="th-TH" sz="6000" b="1" dirty="0">
                <a:latin typeface="AngsanaUPC" pitchFamily="18" charset="-34"/>
              </a:rPr>
              <a:t>เดือน)</a:t>
            </a:r>
          </a:p>
        </p:txBody>
      </p:sp>
      <p:sp>
        <p:nvSpPr>
          <p:cNvPr id="4" name="ชื่อเรื่องรอง 3"/>
          <p:cNvSpPr>
            <a:spLocks noGrp="1"/>
          </p:cNvSpPr>
          <p:nvPr>
            <p:ph type="subTitle" idx="1"/>
          </p:nvPr>
        </p:nvSpPr>
        <p:spPr>
          <a:xfrm>
            <a:off x="5951984" y="3933056"/>
            <a:ext cx="6240016" cy="1656184"/>
          </a:xfrm>
        </p:spPr>
        <p:txBody>
          <a:bodyPr>
            <a:noAutofit/>
          </a:bodyPr>
          <a:lstStyle/>
          <a:p>
            <a:r>
              <a:rPr lang="th-TH" b="1" dirty="0">
                <a:solidFill>
                  <a:schemeClr val="tx1"/>
                </a:solidFill>
                <a:cs typeface="+mj-cs"/>
              </a:rPr>
              <a:t>นายแพทย์กิตติศักดิ์ ฐานวิเศษ</a:t>
            </a:r>
          </a:p>
          <a:p>
            <a:r>
              <a:rPr lang="th-TH" b="1" dirty="0">
                <a:solidFill>
                  <a:schemeClr val="tx1"/>
                </a:solidFill>
                <a:cs typeface="+mj-cs"/>
              </a:rPr>
              <a:t>รองผู้อำนวยการด้านการแพทย์โรงพยาบาลนครพนม</a:t>
            </a:r>
          </a:p>
        </p:txBody>
      </p:sp>
      <p:sp>
        <p:nvSpPr>
          <p:cNvPr id="3" name="AutoShape 5" descr="à¸à¸¥à¸à¸²à¸£à¸à¹à¸à¸«à¸²à¸£à¸¹à¸à¸ à¸²à¸à¸ªà¸³à¸«à¸£à¸±à¸ COPD"/>
          <p:cNvSpPr>
            <a:spLocks noChangeAspect="1" noChangeArrowheads="1"/>
          </p:cNvSpPr>
          <p:nvPr/>
        </p:nvSpPr>
        <p:spPr bwMode="auto">
          <a:xfrm>
            <a:off x="1666875" y="-212725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78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/>
          </p:nvPr>
        </p:nvGraphicFramePr>
        <p:xfrm>
          <a:off x="0" y="996287"/>
          <a:ext cx="12192000" cy="4885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19868" y="395786"/>
            <a:ext cx="800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cs typeface="+mj-cs"/>
              </a:rPr>
              <a:t>สาเหตุการเสียชีวิตตามกลุ่มโรค เขตบริการสุขภาพที่8 ปี2561 (</a:t>
            </a:r>
            <a:r>
              <a:rPr lang="en-US" dirty="0">
                <a:cs typeface="+mj-cs"/>
              </a:rPr>
              <a:t>Hospital Base</a:t>
            </a:r>
            <a:r>
              <a:rPr lang="th-TH" dirty="0">
                <a:cs typeface="+mj-cs"/>
              </a:rPr>
              <a:t>) </a:t>
            </a:r>
          </a:p>
        </p:txBody>
      </p:sp>
      <p:sp>
        <p:nvSpPr>
          <p:cNvPr id="4" name="ลูกศรลง 3"/>
          <p:cNvSpPr/>
          <p:nvPr/>
        </p:nvSpPr>
        <p:spPr>
          <a:xfrm>
            <a:off x="11177516" y="1965278"/>
            <a:ext cx="764275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069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209231"/>
              </p:ext>
            </p:extLst>
          </p:nvPr>
        </p:nvGraphicFramePr>
        <p:xfrm>
          <a:off x="551384" y="620688"/>
          <a:ext cx="11233247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กล่องข้อความ 2"/>
          <p:cNvSpPr txBox="1">
            <a:spLocks noChangeArrowheads="1"/>
          </p:cNvSpPr>
          <p:nvPr/>
        </p:nvSpPr>
        <p:spPr bwMode="auto">
          <a:xfrm>
            <a:off x="8890317" y="5965392"/>
            <a:ext cx="3160713" cy="89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หมายเหตุ ::</a:t>
            </a:r>
            <a:r>
              <a:rPr lang="en-US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 HDC</a:t>
            </a:r>
          </a:p>
          <a:p>
            <a:pPr marL="171450" lvl="0" indent="-171450">
              <a:buFontTx/>
              <a:buChar char="-"/>
            </a:pPr>
            <a:r>
              <a:rPr lang="th-TH" sz="1200" dirty="0">
                <a:latin typeface="TH SarabunPSK" pitchFamily="34" charset="-34"/>
                <a:cs typeface="TH SarabunPSK" pitchFamily="34" charset="-34"/>
              </a:rPr>
              <a:t>ใช้ประชากรจาก </a:t>
            </a:r>
            <a:r>
              <a:rPr lang="en-US" sz="1200" dirty="0">
                <a:latin typeface="TH SarabunPSK" pitchFamily="34" charset="-34"/>
                <a:cs typeface="TH SarabunPSK" pitchFamily="34" charset="-34"/>
              </a:rPr>
              <a:t>43 </a:t>
            </a:r>
            <a:r>
              <a:rPr lang="th-TH" sz="1200" dirty="0">
                <a:latin typeface="TH SarabunPSK" pitchFamily="34" charset="-34"/>
                <a:cs typeface="TH SarabunPSK" pitchFamily="34" charset="-34"/>
              </a:rPr>
              <a:t>แฟ้ม </a:t>
            </a:r>
            <a:r>
              <a:rPr lang="en-US" sz="1200" dirty="0" err="1">
                <a:latin typeface="TH SarabunPSK" pitchFamily="34" charset="-34"/>
                <a:cs typeface="TH SarabunPSK" pitchFamily="34" charset="-34"/>
              </a:rPr>
              <a:t>Typearea</a:t>
            </a:r>
            <a:r>
              <a:rPr lang="en-US" sz="1200" dirty="0">
                <a:latin typeface="TH SarabunPSK" pitchFamily="34" charset="-34"/>
                <a:cs typeface="TH SarabunPSK" pitchFamily="34" charset="-34"/>
              </a:rPr>
              <a:t> 1,3 </a:t>
            </a:r>
            <a:endParaRPr lang="th-TH" sz="1200" dirty="0">
              <a:latin typeface="TH SarabunPSK" pitchFamily="34" charset="-34"/>
              <a:cs typeface="TH SarabunPSK" pitchFamily="34" charset="-34"/>
            </a:endParaRPr>
          </a:p>
          <a:p>
            <a:pPr marL="171450" lvl="0" indent="-171450">
              <a:buFontTx/>
              <a:buChar char="-"/>
            </a:pPr>
            <a:r>
              <a:rPr lang="th-TH" sz="1200" dirty="0">
                <a:latin typeface="TH SarabunPSK" pitchFamily="34" charset="-34"/>
                <a:cs typeface="TH SarabunPSK" pitchFamily="34" charset="-34"/>
              </a:rPr>
              <a:t>ผู้ป่วยโรคปอดอุดกั้นเรื้อรัง รหัส </a:t>
            </a:r>
            <a:r>
              <a:rPr lang="en-US" sz="1200" dirty="0">
                <a:latin typeface="TH SarabunPSK" pitchFamily="34" charset="-34"/>
                <a:cs typeface="TH SarabunPSK" pitchFamily="34" charset="-34"/>
              </a:rPr>
              <a:t>ICD10 3 </a:t>
            </a:r>
            <a:r>
              <a:rPr lang="th-TH" sz="1200" dirty="0">
                <a:latin typeface="TH SarabunPSK" pitchFamily="34" charset="-34"/>
                <a:cs typeface="TH SarabunPSK" pitchFamily="34" charset="-34"/>
              </a:rPr>
              <a:t>หลักแรก เป็น</a:t>
            </a:r>
            <a:r>
              <a:rPr lang="en-US" sz="1200" dirty="0">
                <a:latin typeface="TH SarabunPSK" pitchFamily="34" charset="-34"/>
                <a:cs typeface="TH SarabunPSK" pitchFamily="34" charset="-34"/>
              </a:rPr>
              <a:t> J44 </a:t>
            </a:r>
            <a:endParaRPr lang="en-US" sz="1200" dirty="0">
              <a:effectLst/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วันที่ประมวลผล :: </a:t>
            </a:r>
            <a:r>
              <a:rPr lang="en-US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4 </a:t>
            </a:r>
            <a:r>
              <a:rPr lang="th-TH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ตุลาคม </a:t>
            </a:r>
            <a:r>
              <a:rPr lang="en-US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2561</a:t>
            </a:r>
            <a:endParaRPr lang="en-US" sz="1200" dirty="0">
              <a:effectLst/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effectLst/>
                <a:latin typeface="Calibri"/>
                <a:ea typeface="Calibri"/>
                <a:cs typeface="Cordia New"/>
              </a:rPr>
              <a:t>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76120" y="5678418"/>
            <a:ext cx="600502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377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761204"/>
              </p:ext>
            </p:extLst>
          </p:nvPr>
        </p:nvGraphicFramePr>
        <p:xfrm>
          <a:off x="623392" y="692696"/>
          <a:ext cx="10945216" cy="564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7104112" y="5952686"/>
            <a:ext cx="67251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4" name="กล่องข้อความ 2"/>
          <p:cNvSpPr txBox="1">
            <a:spLocks noChangeArrowheads="1"/>
          </p:cNvSpPr>
          <p:nvPr/>
        </p:nvSpPr>
        <p:spPr bwMode="auto">
          <a:xfrm>
            <a:off x="9270441" y="6341048"/>
            <a:ext cx="2658324" cy="35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หมายเหตุ ::</a:t>
            </a:r>
            <a:r>
              <a:rPr lang="en-US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 HDC</a:t>
            </a:r>
            <a:r>
              <a:rPr lang="th-TH" sz="1200" dirty="0"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th-TH" sz="1200" dirty="0">
                <a:solidFill>
                  <a:srgbClr val="333333"/>
                </a:solidFill>
                <a:effectLst/>
                <a:latin typeface="TH SarabunPSK" pitchFamily="34" charset="-34"/>
                <a:ea typeface="Times New Roman"/>
                <a:cs typeface="TH SarabunPSK" pitchFamily="34" charset="-34"/>
              </a:rPr>
              <a:t>วันที่ประมวลผล :: </a:t>
            </a:r>
            <a:r>
              <a:rPr lang="en-US" sz="1200" dirty="0" smtClean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30 </a:t>
            </a:r>
            <a:r>
              <a:rPr lang="th-TH" sz="1200" dirty="0" smtClean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มิถุนายน </a:t>
            </a:r>
            <a:r>
              <a:rPr lang="en-US" sz="1200" dirty="0" smtClean="0">
                <a:solidFill>
                  <a:srgbClr val="3333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2562</a:t>
            </a:r>
            <a:endParaRPr lang="en-US" sz="1100" dirty="0">
              <a:effectLst/>
              <a:latin typeface="Calibri"/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8954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นิเทศ COPD Asthma ปี 62\บึงกาฬ 24 ธค 61\7603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8168" y="4451622"/>
            <a:ext cx="1958280" cy="1497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9" name="Picture 2" descr="I:\Pictures vivo\LINE\154407622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24" y="2658463"/>
            <a:ext cx="2143476" cy="1536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0" name="Picture 3" descr="I:\Pictures vivo\LINE\1544274947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1" y="3432299"/>
            <a:ext cx="1928078" cy="171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2" name="Picture 3" descr="I:\Pictures vivo\LINE\15447436413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488932"/>
            <a:ext cx="5472608" cy="2780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3" name="Picture 2" descr="I:\Pictures vivo\LINE\15445708317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56" y="4176218"/>
            <a:ext cx="2140593" cy="1535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25" y="3494427"/>
            <a:ext cx="2227025" cy="171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22" name="Picture 2" descr="I:\นิเทศ COPD Asthma ปี 62\อุดร 3 ธค 61\SP อุดรธานี_๑๘๑๒๐๔_0024_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99" y="4264527"/>
            <a:ext cx="2023745" cy="14973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ชื่อเรื่อง 6"/>
          <p:cNvSpPr txBox="1">
            <a:spLocks/>
          </p:cNvSpPr>
          <p:nvPr/>
        </p:nvSpPr>
        <p:spPr>
          <a:xfrm>
            <a:off x="407368" y="188641"/>
            <a:ext cx="11305256" cy="1230338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>
                <a:latin typeface="AngsanaUPC" pitchFamily="18" charset="-34"/>
                <a:cs typeface="AngsanaUPC" pitchFamily="18" charset="-34"/>
              </a:rPr>
              <a:t>เยี่ยมนิเทศจังหวัด ปี </a:t>
            </a:r>
            <a:r>
              <a:rPr lang="en-US" sz="5400" b="1" dirty="0">
                <a:latin typeface="AngsanaUPC" pitchFamily="18" charset="-34"/>
                <a:cs typeface="AngsanaUPC" pitchFamily="18" charset="-34"/>
              </a:rPr>
              <a:t>62 </a:t>
            </a:r>
            <a:endParaRPr lang="th-TH" sz="5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3" name="ตัวแทนเนื้อหา 5"/>
          <p:cNvSpPr txBox="1">
            <a:spLocks/>
          </p:cNvSpPr>
          <p:nvPr/>
        </p:nvSpPr>
        <p:spPr>
          <a:xfrm>
            <a:off x="372312" y="5948939"/>
            <a:ext cx="11305256" cy="693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แผนฯ ปี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2562 : House  model, one page  small success, Action plan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, KPI  Template, 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เป้าหมาย 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(GOAL) 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สิ่งที่พบจุดแข็ง จุดอ่อน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, 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ข้อเสนอแนะ/คำแนะนำเชิงระบบ/เชิงกระบวนการ ปัญหาอุปสรรค ตาม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6 building  blocks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 และอื่นๆ (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CPG, 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โปรแกรม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COPD quality of care, 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การคัดกรอง </a:t>
            </a:r>
            <a:r>
              <a:rPr lang="en-US" sz="2000" b="1" dirty="0">
                <a:latin typeface="AngsanaUPC" pitchFamily="18" charset="-34"/>
                <a:cs typeface="AngsanaUPC" pitchFamily="18" charset="-34"/>
              </a:rPr>
              <a:t>COPD,  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การตรวจ </a:t>
            </a:r>
            <a:r>
              <a:rPr lang="en-US" sz="2000" b="1" dirty="0" err="1">
                <a:latin typeface="AngsanaUPC" pitchFamily="18" charset="-34"/>
                <a:cs typeface="AngsanaUPC" pitchFamily="18" charset="-34"/>
              </a:rPr>
              <a:t>Spirometry</a:t>
            </a:r>
            <a:r>
              <a:rPr lang="th-TH" sz="2000" b="1" dirty="0"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xmlns="" id="{C6D98FEE-F4D2-4487-8286-41AA8E0ED6AC}"/>
              </a:ext>
            </a:extLst>
          </p:cNvPr>
          <p:cNvSpPr txBox="1"/>
          <p:nvPr/>
        </p:nvSpPr>
        <p:spPr>
          <a:xfrm>
            <a:off x="2170947" y="903786"/>
            <a:ext cx="777809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SP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บูราณาการ ร่วมกับ สนง.เขต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CIO  CSO  CPPO  CHRO 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6" b="19897"/>
          <a:stretch/>
        </p:blipFill>
        <p:spPr bwMode="auto">
          <a:xfrm>
            <a:off x="6096001" y="1619993"/>
            <a:ext cx="5616624" cy="17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1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55892"/>
            <a:ext cx="12192000" cy="564796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AngsanaUPC" pitchFamily="18" charset="-34"/>
                <a:cs typeface="AngsanaUPC" pitchFamily="18" charset="-34"/>
              </a:rPr>
              <a:t>วิเคราะห์สถานการปัญหาตาม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6 Building Blocks +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26993"/>
              </p:ext>
            </p:extLst>
          </p:nvPr>
        </p:nvGraphicFramePr>
        <p:xfrm>
          <a:off x="609600" y="620688"/>
          <a:ext cx="10972799" cy="6181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62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065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6 Building Blocks +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ปัญหา/อุปสรรค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457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การจัดบริการสุขภาพ </a:t>
                      </a:r>
                      <a:endParaRPr lang="en-US" sz="24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(</a:t>
                      </a:r>
                      <a:r>
                        <a:rPr lang="en-US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Health  Service delivery</a:t>
                      </a: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286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ผู้ป่วยยังไม่เข้าถึงระบบบริการคลินิก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286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อัตราการคัดกรอง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รายใหม่ต่ำกว่าเป้าหมาย รายที่ผิดปกติไม่ได้รับการส่งต่อเพื่อวินิจฉัย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286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ไม่นัดผู้ป่วยเข้ารับการรักษาในคลินิก/ผู้ป่วยไม่มาตามนัด รักษาไม่ต่อเนื่อง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286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คลินิก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ครบวงจรและได้มาตรฐานต่ำกว่าเกณฑ์ 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742950" lvl="1" indent="-285750">
                        <a:spcAft>
                          <a:spcPts val="0"/>
                        </a:spcAft>
                        <a:buFont typeface="Courier New"/>
                        <a:buChar char="o"/>
                        <a:tabLst>
                          <a:tab pos="6858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การวินิจฉัยโรค/การให้รหัสโรคที่ไม่ถูกต้อง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742950" lvl="1" indent="-285750">
                        <a:spcAft>
                          <a:spcPts val="0"/>
                        </a:spcAft>
                        <a:buFont typeface="Courier New"/>
                        <a:buChar char="o"/>
                        <a:tabLst>
                          <a:tab pos="6858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ไม่ได้ตรวจ </a:t>
                      </a:r>
                      <a:r>
                        <a:rPr lang="x-none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spirometry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เพราะไม่มีเครื่องมือตรวจ และขาด </a:t>
                      </a:r>
                      <a:r>
                        <a:rPr lang="th-TH" sz="2800" dirty="0" err="1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จนท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.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ตรวจ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742950" lvl="1" indent="-285750">
                        <a:spcAft>
                          <a:spcPts val="0"/>
                        </a:spcAft>
                        <a:buFont typeface="Courier New"/>
                        <a:buChar char="o"/>
                        <a:tabLst>
                          <a:tab pos="6858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อัตราการได้รับ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Flu vaccine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ต่ำกว่าเป้าหมาย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2860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ผู้ป่วยสูบบุหรี่เลิกยากหรือสมาชิกใน ครอบครัวสูบบุหรี่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404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ระบบสารสนเทศ (</a:t>
                      </a:r>
                      <a:r>
                        <a:rPr lang="en-US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Information</a:t>
                      </a: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system</a:t>
                      </a: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4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3048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การบันทึกข้อมูลหลายโปรแกรม ซ้ำซ้อน เพิ่มภาระงาน  (</a:t>
                      </a:r>
                      <a:r>
                        <a:rPr lang="en-US" sz="2800" dirty="0" err="1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Hosxp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, Easy Asthma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/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 clinic, COPD quality of care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(กรมการแพทย์)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3048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โปรแกรม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 quality of care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ประมวลผลช้า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-377190" algn="l"/>
                          <a:tab pos="30480" algn="l"/>
                        </a:tabLst>
                      </a:pP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Cockpit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ยังไม่สามารถประมวลผลได้ครบทุก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KPI</a:t>
                      </a:r>
                      <a:endParaRPr lang="en-US" sz="24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5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878836"/>
              </p:ext>
            </p:extLst>
          </p:nvPr>
        </p:nvGraphicFramePr>
        <p:xfrm>
          <a:off x="587388" y="527387"/>
          <a:ext cx="11017224" cy="6276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4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2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6 Building Blocks +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ปัญหา/อุปสรรค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26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กำลังคนด้านสุขภาพ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(</a:t>
                      </a:r>
                      <a:r>
                        <a:rPr lang="en-US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Health Work fore</a:t>
                      </a: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TH SarabunIT๙"/>
                        <a:buChar char="-"/>
                        <a:tabLst>
                          <a:tab pos="219710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ขาดแคลนบุคลากร </a:t>
                      </a: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: 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Chest man 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(อุดรฯ 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3, 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หนองคาย 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พยาบาลประจำคลินิก (ย้าย/รับผิดชอบหลายงาน)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th-TH" sz="2800" kern="1200" dirty="0" err="1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จนท</a:t>
                      </a:r>
                      <a:r>
                        <a:rPr lang="x-none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.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ตรวจ</a:t>
                      </a:r>
                      <a:r>
                        <a:rPr lang="x-none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spirometry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มีจำนวนน้อย 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14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การเงินการคลังสาธารณสุข (</a:t>
                      </a:r>
                      <a:r>
                        <a:rPr lang="en-US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Financing</a:t>
                      </a: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457200" lvl="1" indent="0">
                        <a:buFont typeface="TH Sarabun New"/>
                        <a:buNone/>
                        <a:tabLst>
                          <a:tab pos="30480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ขาดงบประมาณสนับสนุน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559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ผลิตภัณฑ์ทางการแพทย์ วัคซีนและเทคโนโลยี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19710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วัคซีนป้องกันไข้หวัดใหญ่ไม่ทั่วถึง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19710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รพ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.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สต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.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ไม่มียาพ่นฉุกเฉิน ไม่มีอุปกรณ์การพ่นยา และขาดแนวปฏิบัติ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 New"/>
                        <a:buChar char="-"/>
                        <a:tabLst>
                          <a:tab pos="219710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ขาดเครื่องมือตรวจ (</a:t>
                      </a:r>
                      <a:r>
                        <a:rPr lang="x-none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spiromet</a:t>
                      </a:r>
                      <a:r>
                        <a:rPr lang="en-US" sz="2800" kern="1200" dirty="0" err="1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er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426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การอภิบาลระบบสุขภาพ </a:t>
                      </a:r>
                      <a:r>
                        <a:rPr lang="th-TH" sz="24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(</a:t>
                      </a:r>
                      <a:r>
                        <a:rPr lang="en-US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Leadership &amp; Governance</a:t>
                      </a:r>
                      <a:r>
                        <a:rPr lang="th-TH" sz="24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400" dirty="0">
                        <a:effectLst/>
                        <a:latin typeface="AngsanaUPC" pitchFamily="18" charset="-34"/>
                        <a:ea typeface="Times New Roman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TH SarabunIT๙"/>
                        <a:buChar char="-"/>
                        <a:tabLst>
                          <a:tab pos="338455" algn="l"/>
                        </a:tabLst>
                      </a:pPr>
                      <a:r>
                        <a:rPr lang="en-US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SP </a:t>
                      </a:r>
                      <a:r>
                        <a:rPr lang="th-TH" sz="28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นี้ไม่ใช่จุดเน้น/ยุทธศาสตร์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marL="342900" lvl="0" indent="-342900">
                        <a:buFont typeface="TH SarabunIT๙"/>
                        <a:buChar char="-"/>
                        <a:tabLst>
                          <a:tab pos="338455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นโยบาย 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Flu vaccine 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เป็น 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r>
                        <a:rPr lang="en-US" sz="2800" kern="1200" baseline="300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st</a:t>
                      </a:r>
                      <a:r>
                        <a:rPr lang="en-US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priority </a:t>
                      </a: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ยังไม่สามารถปฏิบัติได้จริง</a:t>
                      </a:r>
                    </a:p>
                    <a:p>
                      <a:pPr marL="342900" lvl="0" indent="-342900">
                        <a:buFont typeface="TH SarabunIT๙"/>
                        <a:buChar char="-"/>
                        <a:tabLst>
                          <a:tab pos="338455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ผู้ป่วยยังไม่เข้าถึงบริการ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044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20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การมีส่วนร่วมของชุมชน/ท้องถิ่นและภาคีเครือข่าย (</a:t>
                      </a:r>
                      <a:r>
                        <a:rPr lang="en-US" sz="20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Participation</a:t>
                      </a:r>
                      <a:r>
                        <a:rPr lang="th-TH" sz="20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en-US" sz="20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TH SarabunIT๙"/>
                        <a:buChar char="-"/>
                        <a:tabLst>
                          <a:tab pos="338455" algn="l"/>
                        </a:tabLst>
                      </a:pPr>
                      <a:r>
                        <a:rPr lang="th-TH" sz="2800" kern="120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ขาดการมีส่วนร่วมของชุมชนในการแก้ปัญหาของโรค</a:t>
                      </a:r>
                      <a:endParaRPr lang="en-US" sz="2800" dirty="0"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8343" marR="8343" marT="2844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xmlns="" id="{2CF06CB6-A9AE-4E25-A6FB-6D6F6CCD36C0}"/>
              </a:ext>
            </a:extLst>
          </p:cNvPr>
          <p:cNvSpPr txBox="1">
            <a:spLocks/>
          </p:cNvSpPr>
          <p:nvPr/>
        </p:nvSpPr>
        <p:spPr>
          <a:xfrm>
            <a:off x="0" y="55892"/>
            <a:ext cx="12192000" cy="564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>
                <a:latin typeface="AngsanaUPC" pitchFamily="18" charset="-34"/>
                <a:cs typeface="AngsanaUPC" pitchFamily="18" charset="-34"/>
              </a:rPr>
              <a:t>วิเคราะห์สถานการปัญหาตาม </a:t>
            </a:r>
            <a:r>
              <a:rPr lang="en-US" b="1">
                <a:latin typeface="AngsanaUPC" pitchFamily="18" charset="-34"/>
                <a:cs typeface="AngsanaUPC" pitchFamily="18" charset="-34"/>
              </a:rPr>
              <a:t>6 Building Blocks +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44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0" y="116636"/>
            <a:ext cx="12192000" cy="13255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AngsanaUPC" pitchFamily="18" charset="-34"/>
              </a:rPr>
              <a:t>Strategy :</a:t>
            </a:r>
            <a:r>
              <a:rPr lang="th-TH" sz="5400" b="1" dirty="0">
                <a:latin typeface="AngsanaUPC" pitchFamily="18" charset="-34"/>
              </a:rPr>
              <a:t> </a:t>
            </a:r>
            <a:r>
              <a:rPr lang="en-US" sz="5400" b="1" dirty="0">
                <a:latin typeface="AngsanaUPC" pitchFamily="18" charset="-34"/>
              </a:rPr>
              <a:t>SP COPD  &amp; Asthma </a:t>
            </a:r>
            <a:r>
              <a:rPr lang="th-TH" b="1" dirty="0">
                <a:latin typeface="AngsanaUPC" pitchFamily="18" charset="-34"/>
              </a:rPr>
              <a:t>เขตสุขภาพที่ </a:t>
            </a:r>
            <a:r>
              <a:rPr lang="en-US" b="1" dirty="0">
                <a:latin typeface="AngsanaUPC" pitchFamily="18" charset="-34"/>
              </a:rPr>
              <a:t>8</a:t>
            </a:r>
            <a:endParaRPr lang="th-TH" sz="5400" b="1" dirty="0">
              <a:latin typeface="AngsanaUPC" pitchFamily="18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930607"/>
              </p:ext>
            </p:extLst>
          </p:nvPr>
        </p:nvGraphicFramePr>
        <p:xfrm>
          <a:off x="2783632" y="1052741"/>
          <a:ext cx="9145016" cy="580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ตัวยึดข้อความ 5"/>
          <p:cNvSpPr txBox="1">
            <a:spLocks/>
          </p:cNvSpPr>
          <p:nvPr/>
        </p:nvSpPr>
        <p:spPr>
          <a:xfrm>
            <a:off x="850235" y="4066797"/>
            <a:ext cx="1664464" cy="2468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917" tIns="60958" rIns="121917" bIns="60958" rtlCol="0">
            <a:noAutofit/>
          </a:bodyPr>
          <a:lstStyle/>
          <a:p>
            <a:pPr marL="457189" indent="-457189" algn="ctr" defTabSz="121917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FF0000"/>
                </a:solidFill>
                <a:latin typeface="AngsanaUPC" pitchFamily="18" charset="-34"/>
                <a:ea typeface="Tahoma" pitchFamily="34" charset="0"/>
                <a:cs typeface="+mj-cs"/>
              </a:rPr>
              <a:t>A</a:t>
            </a:r>
            <a:r>
              <a:rPr lang="en-US" sz="3200" b="1" kern="0" dirty="0">
                <a:latin typeface="AngsanaUPC" pitchFamily="18" charset="-34"/>
                <a:ea typeface="Tahoma" pitchFamily="34" charset="0"/>
                <a:cs typeface="+mj-cs"/>
              </a:rPr>
              <a:t>ccess</a:t>
            </a:r>
            <a:endParaRPr lang="th-TH" sz="3200" b="1" kern="0" dirty="0">
              <a:solidFill>
                <a:srgbClr val="FF0000"/>
              </a:solidFill>
              <a:latin typeface="AngsanaUPC" pitchFamily="18" charset="-34"/>
              <a:ea typeface="Tahoma" pitchFamily="34" charset="0"/>
              <a:cs typeface="+mj-cs"/>
            </a:endParaRPr>
          </a:p>
          <a:p>
            <a:pPr marL="457189" indent="-457189" algn="ctr" defTabSz="121917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FF0000"/>
                </a:solidFill>
                <a:latin typeface="AngsanaUPC" pitchFamily="18" charset="-34"/>
                <a:ea typeface="Tahoma" pitchFamily="34" charset="0"/>
                <a:cs typeface="+mj-cs"/>
              </a:rPr>
              <a:t>Q</a:t>
            </a:r>
            <a:r>
              <a:rPr lang="en-US" sz="3200" b="1" kern="0" dirty="0">
                <a:latin typeface="AngsanaUPC" pitchFamily="18" charset="-34"/>
                <a:ea typeface="Tahoma" pitchFamily="34" charset="0"/>
                <a:cs typeface="+mj-cs"/>
              </a:rPr>
              <a:t>uality</a:t>
            </a:r>
          </a:p>
          <a:p>
            <a:pPr marL="457189" indent="-457189" algn="ctr" defTabSz="121917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FF0000"/>
                </a:solidFill>
                <a:latin typeface="AngsanaUPC" pitchFamily="18" charset="-34"/>
                <a:ea typeface="Tahoma" pitchFamily="34" charset="0"/>
                <a:cs typeface="+mj-cs"/>
              </a:rPr>
              <a:t>E</a:t>
            </a:r>
            <a:r>
              <a:rPr lang="en-US" sz="3200" b="1" kern="0" dirty="0">
                <a:latin typeface="AngsanaUPC" pitchFamily="18" charset="-34"/>
                <a:ea typeface="Tahoma" pitchFamily="34" charset="0"/>
                <a:cs typeface="+mj-cs"/>
              </a:rPr>
              <a:t>fficiency</a:t>
            </a:r>
          </a:p>
          <a:p>
            <a:pPr marL="457189" indent="-457189" algn="ctr" defTabSz="121917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FF0000"/>
                </a:solidFill>
                <a:latin typeface="AngsanaUPC" pitchFamily="18" charset="-34"/>
                <a:ea typeface="Tahoma" pitchFamily="34" charset="0"/>
                <a:cs typeface="+mj-cs"/>
              </a:rPr>
              <a:t>S</a:t>
            </a:r>
            <a:r>
              <a:rPr lang="en-US" sz="3200" b="1" kern="0" dirty="0">
                <a:latin typeface="AngsanaUPC" pitchFamily="18" charset="-34"/>
                <a:ea typeface="Tahoma" pitchFamily="34" charset="0"/>
                <a:cs typeface="+mj-cs"/>
              </a:rPr>
              <a:t>eamless</a:t>
            </a:r>
            <a:endParaRPr lang="th-TH" sz="3200" b="1" kern="0" dirty="0">
              <a:latin typeface="AngsanaUPC" pitchFamily="18" charset="-34"/>
              <a:ea typeface="Tahoma" pitchFamily="34" charset="0"/>
              <a:cs typeface="+mj-cs"/>
            </a:endParaRPr>
          </a:p>
        </p:txBody>
      </p:sp>
      <p:pic>
        <p:nvPicPr>
          <p:cNvPr id="10" name="Picture 2" descr="I:\นิเทศ COPD Asthma ปี 62\760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26159" r="27920" b="13230"/>
          <a:stretch/>
        </p:blipFill>
        <p:spPr bwMode="auto">
          <a:xfrm>
            <a:off x="566326" y="1557125"/>
            <a:ext cx="1981741" cy="221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9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97322" y="274638"/>
            <a:ext cx="11226377" cy="1143000"/>
          </a:xfrm>
          <a:solidFill>
            <a:srgbClr val="92D050"/>
          </a:solidFill>
        </p:spPr>
        <p:txBody>
          <a:bodyPr/>
          <a:lstStyle/>
          <a:p>
            <a:r>
              <a:rPr lang="th-TH" b="1" dirty="0">
                <a:latin typeface="AngsanaUPC" pitchFamily="18" charset="-34"/>
                <a:cs typeface="AngsanaUPC" pitchFamily="18" charset="-34"/>
              </a:rPr>
              <a:t>ประชุมสรุปผลการดำเนินงาน/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KPI +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แผน ปี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62</a:t>
            </a:r>
            <a:endParaRPr lang="th-TH" b="1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42" name="Picture 2" descr="I:\Pictures vivo\LINE\15369181629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83" y="4272910"/>
            <a:ext cx="5544616" cy="24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Pictures vivo\LINE\1539949601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2" y="1503580"/>
            <a:ext cx="53911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:\ประชุม VDO con CSO 25 ตค.61\ภาพประชุม VDO con C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83" y="1515968"/>
            <a:ext cx="55446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ตัวแทนเนื้อหา 2"/>
          <p:cNvSpPr txBox="1">
            <a:spLocks/>
          </p:cNvSpPr>
          <p:nvPr/>
        </p:nvSpPr>
        <p:spPr>
          <a:xfrm>
            <a:off x="805288" y="4272910"/>
            <a:ext cx="4775215" cy="1900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ต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.61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ประชุมสรุป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chest clinic</a:t>
            </a:r>
          </a:p>
          <a:p>
            <a:pPr marL="0" indent="0">
              <a:buNone/>
            </a:pPr>
            <a:r>
              <a:rPr lang="en-US" sz="2400" dirty="0">
                <a:latin typeface="AngsanaUPC" pitchFamily="18" charset="-34"/>
                <a:cs typeface="AngsanaUPC" pitchFamily="18" charset="-34"/>
              </a:rPr>
              <a:t>12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ต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.61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ประชุม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 NCD board</a:t>
            </a:r>
          </a:p>
          <a:p>
            <a:pPr marL="0" indent="0">
              <a:buNone/>
            </a:pPr>
            <a:r>
              <a:rPr lang="en-US" sz="2400" dirty="0">
                <a:latin typeface="AngsanaUPC" pitchFamily="18" charset="-34"/>
                <a:cs typeface="AngsanaUPC" pitchFamily="18" charset="-34"/>
              </a:rPr>
              <a:t>19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ต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.61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ประชุม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VDO con. SP COPD 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Asthma 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เขต 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8</a:t>
            </a:r>
            <a:endParaRPr lang="en-US" sz="2400" dirty="0">
              <a:latin typeface="AngsanaUPC" pitchFamily="18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en-US" sz="2400" dirty="0">
                <a:latin typeface="AngsanaUPC" pitchFamily="18" charset="-34"/>
                <a:cs typeface="AngsanaUPC" pitchFamily="18" charset="-34"/>
              </a:rPr>
              <a:t>25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ต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ค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.61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ประชุม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VDO con. CSO</a:t>
            </a:r>
          </a:p>
          <a:p>
            <a:pPr marL="0" indent="0">
              <a:buNone/>
            </a:pPr>
            <a:r>
              <a:rPr lang="en-US" sz="2400" dirty="0">
                <a:latin typeface="AngsanaUPC" pitchFamily="18" charset="-34"/>
                <a:cs typeface="AngsanaUPC" pitchFamily="18" charset="-34"/>
              </a:rPr>
              <a:t>27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พ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ย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.61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ประชุม 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KPI template - cockpit + HDC</a:t>
            </a:r>
            <a:endParaRPr lang="th-TH" sz="2400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89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79376" y="404667"/>
            <a:ext cx="11161239" cy="1325563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h-TH" sz="4800" b="1" dirty="0">
                <a:latin typeface="AngsanaUPC" pitchFamily="18" charset="-34"/>
              </a:rPr>
              <a:t>ตัวชี้วัด </a:t>
            </a:r>
            <a:r>
              <a:rPr lang="en-US" sz="4800" b="1" dirty="0">
                <a:latin typeface="AngsanaUPC" pitchFamily="18" charset="-34"/>
              </a:rPr>
              <a:t>SP: COPD</a:t>
            </a:r>
            <a:r>
              <a:rPr lang="th-TH" sz="4800" b="1" dirty="0">
                <a:latin typeface="AngsanaUPC" pitchFamily="18" charset="-34"/>
              </a:rPr>
              <a:t> </a:t>
            </a:r>
            <a:r>
              <a:rPr lang="en-US" sz="4800" b="1" dirty="0">
                <a:latin typeface="AngsanaUPC" pitchFamily="18" charset="-34"/>
              </a:rPr>
              <a:t>&amp; Asthma </a:t>
            </a:r>
            <a:r>
              <a:rPr lang="th-TH" sz="4800" b="1" dirty="0">
                <a:latin typeface="AngsanaUPC" pitchFamily="18" charset="-34"/>
              </a:rPr>
              <a:t>ปี </a:t>
            </a:r>
            <a:r>
              <a:rPr lang="en-US" sz="4800" b="1" dirty="0">
                <a:latin typeface="AngsanaUPC" pitchFamily="18" charset="-34"/>
              </a:rPr>
              <a:t>62 </a:t>
            </a:r>
            <a:r>
              <a:rPr lang="th-TH" sz="4800" b="1" dirty="0">
                <a:latin typeface="AngsanaUPC" pitchFamily="18" charset="-34"/>
              </a:rPr>
              <a:t>เขตสุขภาพที่ </a:t>
            </a:r>
            <a:r>
              <a:rPr lang="en-US" sz="4800" b="1" dirty="0">
                <a:latin typeface="AngsanaUPC" pitchFamily="18" charset="-34"/>
              </a:rPr>
              <a:t>8</a:t>
            </a:r>
            <a:endParaRPr lang="th-TH" sz="4800" b="1" dirty="0">
              <a:latin typeface="AngsanaUPC" pitchFamily="18" charset="-34"/>
            </a:endParaRP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idx="1"/>
          </p:nvPr>
        </p:nvSpPr>
        <p:spPr>
          <a:xfrm>
            <a:off x="479376" y="1861467"/>
            <a:ext cx="5504171" cy="823912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th-TH" sz="3600" dirty="0">
                <a:latin typeface="AngsanaUPC" pitchFamily="18" charset="-34"/>
                <a:cs typeface="AngsanaUPC" pitchFamily="18" charset="-34"/>
              </a:rPr>
              <a:t>ปรับแก้ไข  </a:t>
            </a:r>
            <a:r>
              <a:rPr lang="en-US" sz="3600" dirty="0">
                <a:latin typeface="AngsanaUPC" pitchFamily="18" charset="-34"/>
                <a:cs typeface="AngsanaUPC" pitchFamily="18" charset="-34"/>
              </a:rPr>
              <a:t>KPI template 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ใน </a:t>
            </a:r>
            <a:r>
              <a:rPr lang="en-US" sz="3600" dirty="0">
                <a:latin typeface="AngsanaUPC" pitchFamily="18" charset="-34"/>
                <a:cs typeface="AngsanaUPC" pitchFamily="18" charset="-34"/>
              </a:rPr>
              <a:t>cockpit 61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2"/>
          </p:nvPr>
        </p:nvSpPr>
        <p:spPr>
          <a:xfrm>
            <a:off x="479376" y="2827047"/>
            <a:ext cx="5472609" cy="182609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571500" indent="-571500"/>
            <a:r>
              <a:rPr lang="en-US" b="1" dirty="0">
                <a:latin typeface="AngsanaUPC" pitchFamily="18" charset="-34"/>
                <a:cs typeface="AngsanaUPC" pitchFamily="18" charset="-34"/>
              </a:rPr>
              <a:t>COPD 10 KPI</a:t>
            </a:r>
          </a:p>
          <a:p>
            <a:pPr marL="571500" indent="-571500"/>
            <a:r>
              <a:rPr lang="en-US" b="1" dirty="0">
                <a:latin typeface="AngsanaUPC" pitchFamily="18" charset="-34"/>
                <a:cs typeface="AngsanaUPC" pitchFamily="18" charset="-34"/>
              </a:rPr>
              <a:t>Asthma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ผู้ใหญ่ (อายุ 15 ปีขึ้นไป)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 8 KPI</a:t>
            </a:r>
          </a:p>
          <a:p>
            <a:pPr marL="571500" indent="-571500"/>
            <a:r>
              <a:rPr lang="en-US" b="1" dirty="0">
                <a:latin typeface="AngsanaUPC" pitchFamily="18" charset="-34"/>
                <a:cs typeface="AngsanaUPC" pitchFamily="18" charset="-34"/>
              </a:rPr>
              <a:t>Asthma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เด็ก (อายุ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&lt;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15 ปี)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7 KPI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43493" y="1861467"/>
            <a:ext cx="5504171" cy="82391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sz="3600" dirty="0">
                <a:latin typeface="AngsanaUPC" pitchFamily="18" charset="-34"/>
                <a:cs typeface="AngsanaUPC" pitchFamily="18" charset="-34"/>
              </a:rPr>
              <a:t>ปรับแก้ไข  </a:t>
            </a:r>
            <a:r>
              <a:rPr lang="en-US" sz="3600" dirty="0">
                <a:latin typeface="AngsanaUPC" pitchFamily="18" charset="-34"/>
                <a:cs typeface="AngsanaUPC" pitchFamily="18" charset="-34"/>
              </a:rPr>
              <a:t>KPI template 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ใน </a:t>
            </a:r>
            <a:r>
              <a:rPr lang="en-US" sz="3600" dirty="0">
                <a:latin typeface="AngsanaUPC" pitchFamily="18" charset="-34"/>
                <a:cs typeface="AngsanaUPC" pitchFamily="18" charset="-34"/>
              </a:rPr>
              <a:t>cockpit 62</a:t>
            </a:r>
          </a:p>
        </p:txBody>
      </p:sp>
      <p:sp>
        <p:nvSpPr>
          <p:cNvPr id="7" name="ตัวแทนเนื้อหา 2"/>
          <p:cNvSpPr>
            <a:spLocks noGrp="1"/>
          </p:cNvSpPr>
          <p:nvPr>
            <p:ph sz="quarter" idx="4"/>
          </p:nvPr>
        </p:nvSpPr>
        <p:spPr>
          <a:xfrm>
            <a:off x="6168009" y="2852936"/>
            <a:ext cx="5472606" cy="180020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571500" indent="-571500"/>
            <a:r>
              <a:rPr lang="en-US" b="1" dirty="0">
                <a:latin typeface="AngsanaUPC" pitchFamily="18" charset="-34"/>
                <a:cs typeface="AngsanaUPC" pitchFamily="18" charset="-34"/>
              </a:rPr>
              <a:t>COPD 7 KPI</a:t>
            </a:r>
          </a:p>
          <a:p>
            <a:pPr marL="571500" indent="-571500"/>
            <a:r>
              <a:rPr lang="en-US" b="1" dirty="0">
                <a:latin typeface="AngsanaUPC" pitchFamily="18" charset="-34"/>
                <a:cs typeface="AngsanaUPC" pitchFamily="18" charset="-34"/>
              </a:rPr>
              <a:t>Asthma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ผู้ใหญ่ (อายุ 15 ปีขึ้นไป)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 5 KPI</a:t>
            </a:r>
          </a:p>
          <a:p>
            <a:pPr marL="571500" indent="-571500"/>
            <a:r>
              <a:rPr lang="en-US" b="1" dirty="0">
                <a:latin typeface="AngsanaUPC" pitchFamily="18" charset="-34"/>
                <a:cs typeface="AngsanaUPC" pitchFamily="18" charset="-34"/>
              </a:rPr>
              <a:t>Asthma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เด็ก (อายุ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&lt;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15 ปี)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3 KPI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653137"/>
            <a:ext cx="4320481" cy="215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9" y="4653142"/>
            <a:ext cx="3096343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13451" r="6183" b="10114"/>
          <a:stretch/>
        </p:blipFill>
        <p:spPr bwMode="auto">
          <a:xfrm>
            <a:off x="7896202" y="4653138"/>
            <a:ext cx="3744413" cy="21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8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07368" y="363128"/>
            <a:ext cx="11377264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AngsanaUPC" pitchFamily="18" charset="-34"/>
              </a:rPr>
              <a:t>KPI SP COPD &amp; Asthma </a:t>
            </a:r>
            <a:r>
              <a:rPr lang="th-TH" b="1" dirty="0">
                <a:latin typeface="AngsanaUPC" pitchFamily="18" charset="-34"/>
              </a:rPr>
              <a:t>เขตสุขภาพที่ </a:t>
            </a:r>
            <a:r>
              <a:rPr lang="en-US" b="1" dirty="0">
                <a:latin typeface="AngsanaUPC" pitchFamily="18" charset="-34"/>
              </a:rPr>
              <a:t>8 </a:t>
            </a:r>
            <a:r>
              <a:rPr lang="th-TH" b="1" dirty="0">
                <a:latin typeface="AngsanaUPC" pitchFamily="18" charset="-34"/>
              </a:rPr>
              <a:t>ปี </a:t>
            </a:r>
            <a:r>
              <a:rPr lang="en-US" b="1" dirty="0">
                <a:latin typeface="AngsanaUPC" pitchFamily="18" charset="-34"/>
              </a:rPr>
              <a:t>62</a:t>
            </a:r>
            <a:endParaRPr lang="th-TH" dirty="0">
              <a:latin typeface="AngsanaUPC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070858"/>
              </p:ext>
            </p:extLst>
          </p:nvPr>
        </p:nvGraphicFramePr>
        <p:xfrm>
          <a:off x="407368" y="1700809"/>
          <a:ext cx="11377264" cy="4794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3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11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24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58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KPI COPD : 7 KPI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เป้าหมาย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83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ลำดับ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ตัวชี้วัด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98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1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อัตราการอัตราการกำเริบเฉียบพลันในผู้ป่วย</a:t>
                      </a:r>
                      <a:r>
                        <a:rPr lang="en-US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COPD</a:t>
                      </a:r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*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110</a:t>
                      </a:r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ครั้ง/ร้อยผู้ป่วย</a:t>
                      </a:r>
                      <a:r>
                        <a:rPr lang="th-TH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6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2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อัตราผู้ป่วย</a:t>
                      </a:r>
                      <a:r>
                        <a:rPr lang="en-US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COPD</a:t>
                      </a:r>
                      <a:r>
                        <a:rPr lang="th-TH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ที่ได้รับการรักษาครบวงจรและได้มาตรฐาน*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&gt; 60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r>
                        <a:rPr lang="th-TH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9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3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ร้อยละของประชากรอายุตั้งแต่ 60 ปีขึ้นไปที่ได้รับการคัดกรองโรค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&gt;50</a:t>
                      </a:r>
                      <a:r>
                        <a:rPr lang="th-TH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8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4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อัตราการรับไว้รักษาในโรงพยาบาลด้วยอาการกำเริบเฉียบพลันในผู้ป่วยโรค</a:t>
                      </a:r>
                      <a:r>
                        <a:rPr lang="en-US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100</a:t>
                      </a:r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58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5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อัตราการป่วยตายด้วยการกำเริบเฉียบพลันในผู้ป่วย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COPD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4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6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ร้อยละของผู้ป่วยโรคปอดอุดกั้นเรื้อรังที่ได้รับวัคซีนป้องกันไข้หวัดใหญ่ตามข้อบ่งชี้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100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58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+mj-cs"/>
                        </a:rPr>
                        <a:t>7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+mj-cs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ร้อยละของผู้ป่วยโรคปอดอุดกั้นเรื้อรังที่เลิกบุหรี่ได้ &gt; 6 เดือน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&gt;80</a:t>
                      </a:r>
                      <a:r>
                        <a:rPr lang="th-TH" sz="2800" b="0" u="none" strike="noStrike" baseline="0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0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55589" y="197091"/>
            <a:ext cx="10027920" cy="75825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th-TH" sz="6000" b="1" dirty="0"/>
              <a:t>สถานการณ์</a:t>
            </a:r>
            <a:endParaRPr lang="th-TH" sz="6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9336" y="982639"/>
            <a:ext cx="10305985" cy="3828464"/>
          </a:xfrm>
        </p:spPr>
        <p:txBody>
          <a:bodyPr>
            <a:noAutofit/>
          </a:bodyPr>
          <a:lstStyle/>
          <a:p>
            <a:pPr lvl="1" algn="thaiDist">
              <a:buFont typeface="Wingdings" pitchFamily="2" charset="2"/>
              <a:buChar char="v"/>
            </a:pP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Epidemiology and Impact of COPD in Asia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’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survey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ปี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2555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971550" lvl="1" indent="-514350" algn="thaiDist">
              <a:buFont typeface="+mj-lt"/>
              <a:buAutoNum type="arabicPeriod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ความชุกของโรคอยู่ในกลุ่มวัย </a:t>
            </a:r>
            <a:r>
              <a:rPr lang="en-US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40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ปีขึ้นไป คิดเป็น ร้อยละ </a:t>
            </a:r>
            <a:r>
              <a:rPr lang="en-US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6.2</a:t>
            </a:r>
          </a:p>
          <a:p>
            <a:pPr marL="971550" lvl="1" indent="-514350" algn="thaiDist">
              <a:buFont typeface="+mj-lt"/>
              <a:buAutoNum type="arabicPeriod"/>
            </a:pP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ใน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ของผู้ป่วยมีอาการอยู่ในระดับรุนแรง 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pPr marL="971550" lvl="1" indent="-514350" algn="thaiDist">
              <a:buFont typeface="+mj-lt"/>
              <a:buAutoNum type="arabicPeriod"/>
            </a:pP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ใน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ของผู้ป่วยเคยนอนรักษาในโรงพยาบาล</a:t>
            </a:r>
          </a:p>
          <a:p>
            <a:pPr marL="971550" lvl="1" indent="-514350" algn="thaiDist">
              <a:buFont typeface="+mj-lt"/>
              <a:buAutoNum type="arabicPeriod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ประมาณครึ่งหนึ่งของผู้ป่วยเคยมีการกำเริบ</a:t>
            </a:r>
          </a:p>
          <a:p>
            <a:pPr marL="971550" lvl="1" indent="-514350" algn="thaiDist">
              <a:buFont typeface="+mj-lt"/>
              <a:buAutoNum type="arabicPeriod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มากกว่า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ใน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ที่ไม่สามารถไปทำงานได้เนื่องจากอาการป่วย</a:t>
            </a:r>
          </a:p>
          <a:p>
            <a:pPr marL="971550" lvl="1" indent="-514350" algn="thaiDist">
              <a:buFont typeface="+mj-lt"/>
              <a:buAutoNum type="arabicPeriod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ผู้ป่วยเคยทำ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lung function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เพียงร้อยละ 37</a:t>
            </a:r>
          </a:p>
          <a:p>
            <a:pPr marL="971550" lvl="1" indent="-514350" algn="thaiDist">
              <a:buFont typeface="+mj-lt"/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Influenza vaccine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เพียงร้อยละ 13</a:t>
            </a:r>
          </a:p>
          <a:p>
            <a:endParaRPr lang="th-TH" sz="1000" dirty="0"/>
          </a:p>
        </p:txBody>
      </p:sp>
      <p:pic>
        <p:nvPicPr>
          <p:cNvPr id="1026" name="Picture 2" descr="à¸à¸¥à¸à¸²à¸£à¸à¹à¸à¸«à¸²à¸£à¸¹à¸à¸ à¸²à¸à¸ªà¸³à¸«à¸£à¸±à¸ COP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889866"/>
            <a:ext cx="2711624" cy="46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inoycopd.com/images/what-is-copd/other-risk-facto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12191999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6528048" y="2285557"/>
            <a:ext cx="2808313" cy="1584176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</a:rPr>
              <a:t>เขตบริการสุขภาพที่</a:t>
            </a:r>
            <a:r>
              <a:rPr lang="en-US" sz="2400" b="1" dirty="0" smtClean="0">
                <a:solidFill>
                  <a:srgbClr val="FF0000"/>
                </a:solidFill>
              </a:rPr>
              <a:t>8</a:t>
            </a:r>
          </a:p>
          <a:p>
            <a:r>
              <a:rPr lang="th-TH" sz="2400" b="1" dirty="0" smtClean="0">
                <a:solidFill>
                  <a:srgbClr val="FF0000"/>
                </a:solidFill>
              </a:rPr>
              <a:t>ควร</a:t>
            </a:r>
            <a:r>
              <a:rPr lang="th-TH" sz="2400" b="1" dirty="0">
                <a:solidFill>
                  <a:srgbClr val="FF0000"/>
                </a:solidFill>
              </a:rPr>
              <a:t>มีผู้ป่วย</a:t>
            </a:r>
            <a:r>
              <a:rPr lang="th-TH" sz="2400" b="1" dirty="0" smtClean="0">
                <a:solidFill>
                  <a:srgbClr val="FF0000"/>
                </a:solidFill>
              </a:rPr>
              <a:t>ถึง </a:t>
            </a:r>
            <a:r>
              <a:rPr lang="en-US" sz="2400" b="1" dirty="0" smtClean="0">
                <a:solidFill>
                  <a:srgbClr val="FF0000"/>
                </a:solidFill>
              </a:rPr>
              <a:t>127,000</a:t>
            </a:r>
            <a:r>
              <a:rPr lang="th-TH" sz="2400" b="1" dirty="0" smtClean="0">
                <a:solidFill>
                  <a:srgbClr val="FF0000"/>
                </a:solidFill>
              </a:rPr>
              <a:t> </a:t>
            </a:r>
            <a:r>
              <a:rPr lang="th-TH" sz="2400" b="1" dirty="0">
                <a:solidFill>
                  <a:srgbClr val="FF0000"/>
                </a:solidFill>
              </a:rPr>
              <a:t>คน </a:t>
            </a:r>
          </a:p>
          <a:p>
            <a:r>
              <a:rPr lang="th-TH" sz="2400" b="1" dirty="0">
                <a:solidFill>
                  <a:srgbClr val="FF0000"/>
                </a:solidFill>
              </a:rPr>
              <a:t>แต่เข้าถึงบริการ</a:t>
            </a:r>
            <a:r>
              <a:rPr lang="th-TH" sz="2400" b="1" dirty="0" smtClean="0">
                <a:solidFill>
                  <a:srgbClr val="FF0000"/>
                </a:solidFill>
              </a:rPr>
              <a:t>ประมาณ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14,300 </a:t>
            </a:r>
            <a:r>
              <a:rPr lang="th-TH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11.26%</a:t>
            </a:r>
            <a:r>
              <a:rPr lang="th-TH" sz="2400" b="1" dirty="0" smtClean="0">
                <a:solidFill>
                  <a:srgbClr val="FF0000"/>
                </a:solidFill>
              </a:rPr>
              <a:t>)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HDC</a:t>
            </a:r>
            <a:endParaRPr lang="th-TH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8242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AngsanaUPC" pitchFamily="18" charset="-34"/>
              </a:rPr>
              <a:t>KPI SP COPD &amp; Asthma </a:t>
            </a:r>
            <a:r>
              <a:rPr lang="th-TH" sz="4000" b="1" dirty="0">
                <a:latin typeface="AngsanaUPC" pitchFamily="18" charset="-34"/>
              </a:rPr>
              <a:t>เขตสุขภาพที่ </a:t>
            </a:r>
            <a:r>
              <a:rPr lang="en-US" sz="4000" b="1" dirty="0">
                <a:latin typeface="AngsanaUPC" pitchFamily="18" charset="-34"/>
              </a:rPr>
              <a:t>8 </a:t>
            </a:r>
            <a:r>
              <a:rPr lang="th-TH" sz="4000" b="1" dirty="0">
                <a:latin typeface="AngsanaUPC" pitchFamily="18" charset="-34"/>
              </a:rPr>
              <a:t>ปี </a:t>
            </a:r>
            <a:r>
              <a:rPr lang="en-US" sz="4000" b="1" dirty="0">
                <a:latin typeface="AngsanaUPC" pitchFamily="18" charset="-34"/>
              </a:rPr>
              <a:t>62</a:t>
            </a:r>
            <a:endParaRPr lang="th-TH" sz="4000" dirty="0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85595"/>
              </p:ext>
            </p:extLst>
          </p:nvPr>
        </p:nvGraphicFramePr>
        <p:xfrm>
          <a:off x="609600" y="1628801"/>
          <a:ext cx="10972800" cy="4954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0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2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9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04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KPI Asthma (</a:t>
                      </a:r>
                      <a:r>
                        <a:rPr lang="th-TH" sz="2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อายุ 15 ปีขึ้นไป)</a:t>
                      </a:r>
                      <a:r>
                        <a:rPr lang="en-US" sz="2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: 5 KPI </a:t>
                      </a:r>
                      <a:r>
                        <a:rPr lang="en-US" sz="2800" b="1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: 7 KPI</a:t>
                      </a:r>
                      <a:endParaRPr lang="th-TH" sz="2800" b="1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เป้าหมาย</a:t>
                      </a: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ลำดับ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ตัวชี้วัด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อัตราการกำเริบเฉียบพลันในผู้ป่วยโรคหืดอายุ 15 ปีขึ้นไป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&lt;10</a:t>
                      </a: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อัตราการมีคลินิกโรคหืดครบวงจรและได้มาตรฐาน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100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อัตราการรับไว้รักษาในโรงพยาบาลของผู้ป่วยโรคหืดอายุ 15 ปีขึ้นไป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&lt;5</a:t>
                      </a: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ร้อยละของผู้ป่วยโรคหืดอายุ 15 ปีขึ้นไป ที่ได้รับวัคซีนป้องกันไข้หวัดใหญ่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100</a:t>
                      </a: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r>
                        <a:rPr lang="en-US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5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ร้อยละของผู้ป่วยโรคหืดที่เลิกบุหรี่ได้ &gt; 6 เดือน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&gt;80</a:t>
                      </a:r>
                      <a:r>
                        <a:rPr lang="th-TH" sz="28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415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KPI Asthma </a:t>
                      </a:r>
                      <a:r>
                        <a:rPr lang="th-TH" sz="28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(อายุ &lt;15 ปี) </a:t>
                      </a:r>
                      <a:r>
                        <a:rPr lang="en-US" sz="28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:</a:t>
                      </a:r>
                      <a:r>
                        <a:rPr lang="en-US" sz="2800" b="1" u="none" strike="noStrike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ngsanaUPC" pitchFamily="18" charset="-34"/>
                          <a:ea typeface="+mn-ea"/>
                          <a:cs typeface="AngsanaUPC" pitchFamily="18" charset="-34"/>
                        </a:rPr>
                        <a:t> 3 KPI</a:t>
                      </a:r>
                      <a:endParaRPr lang="th-TH" sz="2800" b="1" i="0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ngsanaUPC" pitchFamily="18" charset="-34"/>
                        <a:ea typeface="+mn-ea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800" b="1" i="0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ngsanaUPC" pitchFamily="18" charset="-34"/>
                        <a:ea typeface="+mn-ea"/>
                        <a:cs typeface="AngsanaUPC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อัตราการกำเริบเฉียบพลันในผู้ป่วยโรคหืดเด็ก อายุ &lt;15 ปี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&lt;10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อัตราการรับไว้รักษาในโรงพยาบาลของผู้ป่วยโรคหืดเด็ก อายุ &lt;15 ปี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&lt;5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04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ร้อยละของผู้ป่วยโรคหืดเด็กอายุ &lt;15 ปี ที่ได้รับวัคซีนป้องกันไข้หวัดใหญ่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0" u="none" strike="noStrike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100 </a:t>
                      </a:r>
                      <a:r>
                        <a:rPr lang="en-US" sz="2800" b="0" u="none" strike="noStrike" dirty="0"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%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4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แผนภูมิ 16">
            <a:extLst>
              <a:ext uri="{FF2B5EF4-FFF2-40B4-BE49-F238E27FC236}">
                <a16:creationId xmlns:a16="http://schemas.microsoft.com/office/drawing/2014/main" xmlns="" id="{B63655E4-54F9-48A5-A310-F92930CBCC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43116"/>
              </p:ext>
            </p:extLst>
          </p:nvPr>
        </p:nvGraphicFramePr>
        <p:xfrm>
          <a:off x="551386" y="2245804"/>
          <a:ext cx="6624736" cy="44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9376" y="1079986"/>
            <a:ext cx="6858763" cy="1015663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SD D3 </a:t>
            </a:r>
            <a:r>
              <a:rPr lang="th-TH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บริการคลินิก  </a:t>
            </a:r>
            <a:r>
              <a:rPr lang="en-US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COPD </a:t>
            </a:r>
            <a:r>
              <a:rPr lang="th-TH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ในรพ</a:t>
            </a:r>
            <a:r>
              <a:rPr lang="en-US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ระดับ   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A,S,M,F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อัตราผู้ป่วย 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COPD 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ที่ได้รับการรักษาครบวงจรและได้มาตรฐาน (เป้าหมาย &gt;</a:t>
            </a:r>
            <a:r>
              <a:rPr lang="en-US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60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%) ไม่ผ่านเกณฑ์ทั้ง 7 จังหวัด</a:t>
            </a:r>
            <a:endParaRPr lang="en-US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6F284212-D055-4A9E-818D-3DC3E7B95B68}"/>
              </a:ext>
            </a:extLst>
          </p:cNvPr>
          <p:cNvSpPr txBox="1">
            <a:spLocks/>
          </p:cNvSpPr>
          <p:nvPr/>
        </p:nvSpPr>
        <p:spPr>
          <a:xfrm flipH="1">
            <a:off x="479376" y="65831"/>
            <a:ext cx="11161240" cy="864000"/>
          </a:xfrm>
          <a:prstGeom prst="rect">
            <a:avLst/>
          </a:prstGeom>
          <a:gradFill flip="none" rotWithShape="1">
            <a:gsLst>
              <a:gs pos="0">
                <a:srgbClr val="D60093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121909" tIns="60955" rIns="121909" bIns="6095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 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COPD &amp; Asthma</a:t>
            </a: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xmlns="" id="{38F0A745-5956-47BD-8C28-E686DDFA7FB1}"/>
              </a:ext>
            </a:extLst>
          </p:cNvPr>
          <p:cNvSpPr txBox="1"/>
          <p:nvPr/>
        </p:nvSpPr>
        <p:spPr>
          <a:xfrm>
            <a:off x="7464152" y="1074126"/>
            <a:ext cx="4464496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Wingdings 2"/>
              </a:rPr>
              <a:t>ปี  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Wingdings 2"/>
              </a:rPr>
              <a:t>2562  </a:t>
            </a:r>
          </a:p>
          <a:p>
            <a:pPr marL="342900" indent="-342900" algn="thaiDist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Wingdings 2"/>
              </a:rPr>
              <a:t>Primary prevention </a:t>
            </a:r>
            <a:endParaRPr lang="th-TH" sz="20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  <a:sym typeface="Wingdings 2"/>
            </a:endParaRPr>
          </a:p>
          <a:p>
            <a:pPr algn="thaiDist"/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บูรณาการแผนร่วมกับ 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SP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NCD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,STEMI ,Stroke  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ปรับพฤติกรรมสุขภาพ 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เรื่องบุหรี่  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การกินยา ควบคุมเบาหวาน ความดัน  การออกกำลังกาย ลดอ้วน  ลดหวาน มัน เค็ม ย่าง ทอด การดื่มแอลกอฮอล์   ความเครียด  การพักผ่อน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ปรับแก้ 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KPI template 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ที่สอดคล้องกับบริบท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พัฒนาระบบการบันทึก การจัดเก็บ และการวิเคราะห์ข้อมูล เชื่อมโยงทุกระดับ  (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COPD Quality of Care, HDC, Cockpit, EACC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 </a:t>
            </a:r>
            <a:r>
              <a:rPr lang="en-US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Dashboard COPD</a:t>
            </a:r>
            <a:endParaRPr lang="th-TH" sz="20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Wingdings 2"/>
              </a:rPr>
              <a:t>ประชุมวิชาการฟื้นฟูความรู้ร่วมกับมหาวิทยาลัยขอนแก่น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Wingdings 2"/>
              </a:rPr>
              <a:t>เยี่ยมนิเทศ</a:t>
            </a:r>
            <a:endParaRPr lang="en-US" sz="20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9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98177007-73D2-4EEA-A5BC-904FBD8E5947}"/>
              </a:ext>
            </a:extLst>
          </p:cNvPr>
          <p:cNvSpPr/>
          <p:nvPr/>
        </p:nvSpPr>
        <p:spPr>
          <a:xfrm>
            <a:off x="0" y="106964"/>
            <a:ext cx="12191999" cy="92678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แผนงาน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การป้องกันควบคุมโรคและลดปัจจัยเสี่ยงด้านสุภาพ</a:t>
            </a:r>
          </a:p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โครงการควบคุมโรคไม่ติดต่อและภัยสุภาพ</a:t>
            </a: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56404727-B552-4CAD-A280-EADFB83EB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245720"/>
              </p:ext>
            </p:extLst>
          </p:nvPr>
        </p:nvGraphicFramePr>
        <p:xfrm>
          <a:off x="1199456" y="1052736"/>
          <a:ext cx="10992543" cy="117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115003933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35520750"/>
                    </a:ext>
                  </a:extLst>
                </a:gridCol>
                <a:gridCol w="4439815">
                  <a:extLst>
                    <a:ext uri="{9D8B030D-6E8A-4147-A177-3AD203B41FA5}">
                      <a16:colId xmlns:a16="http://schemas.microsoft.com/office/drawing/2014/main" xmlns="" val="905450934"/>
                    </a:ext>
                  </a:extLst>
                </a:gridCol>
              </a:tblGrid>
              <a:tr h="1174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Strategy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th-TH" sz="18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พัฒนาระบบเฝ้าระวังและการจัดการข้อมูล</a:t>
                      </a:r>
                    </a:p>
                  </a:txBody>
                  <a:tcPr marL="68580" marR="6858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Strategy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สร้างการมีส่วนร่วมของชุมชน/ท้องถิ่นและภาคีเครือข่ายเพิ่มการเข้าถึงบริการ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ในกลุ่มเสี่ยงและป้องการเกิดโรค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&amp;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Asthma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Strategy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th-TH" sz="1800" b="1" baseline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พัฒนาระบบการจัดการ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&amp; Asthma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คลินิกคุณภาพทุกระดับ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chemeClr val="accent6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569826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9FC58EF3-619F-431B-8A99-44F12DBDC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257514"/>
              </p:ext>
            </p:extLst>
          </p:nvPr>
        </p:nvGraphicFramePr>
        <p:xfrm>
          <a:off x="1199452" y="3861048"/>
          <a:ext cx="1099254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811">
                  <a:extLst>
                    <a:ext uri="{9D8B030D-6E8A-4147-A177-3AD203B41FA5}">
                      <a16:colId xmlns:a16="http://schemas.microsoft.com/office/drawing/2014/main" xmlns="" val="1150039330"/>
                    </a:ext>
                  </a:extLst>
                </a:gridCol>
                <a:gridCol w="1594692">
                  <a:extLst>
                    <a:ext uri="{9D8B030D-6E8A-4147-A177-3AD203B41FA5}">
                      <a16:colId xmlns:a16="http://schemas.microsoft.com/office/drawing/2014/main" xmlns="" val="35520750"/>
                    </a:ext>
                  </a:extLst>
                </a:gridCol>
                <a:gridCol w="1782303">
                  <a:extLst>
                    <a:ext uri="{9D8B030D-6E8A-4147-A177-3AD203B41FA5}">
                      <a16:colId xmlns:a16="http://schemas.microsoft.com/office/drawing/2014/main" xmlns="" val="905450934"/>
                    </a:ext>
                  </a:extLst>
                </a:gridCol>
                <a:gridCol w="5111735">
                  <a:extLst>
                    <a:ext uri="{9D8B030D-6E8A-4147-A177-3AD203B41FA5}">
                      <a16:colId xmlns:a16="http://schemas.microsoft.com/office/drawing/2014/main" xmlns="" val="2588709083"/>
                    </a:ext>
                  </a:extLst>
                </a:gridCol>
              </a:tblGrid>
              <a:tr h="2996952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ไตรมาส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ข้อมูลใน 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Cockpit </a:t>
                      </a: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มีความครบถ้วน สมบูรณ์ 100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%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การบันทึกข้อมูลในโปรแกรม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Quality of care 80%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spirometer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จนถึงระดับ 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F1 100%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อัตราการเกิดการกำเริบเฉียบพลันในผู้ป่วย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(อายุ 40 ปีขึ้นไป)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&lt;110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ครั้งต่อร้อยผู้ป่วย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อัตราการคัดกรอง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COPD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ในผู้สูงอายุ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60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ปีขึ้นไป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&gt; 3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ไตรมาส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อัตราการเกิดการกำเริบเฉียบพลันในผู้ป่วย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(อายุ 40 ปีขึ้นไป)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&lt;110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ครั้งต่อร้อยผู้ป่วย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อัตราการคัดกรอง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COPD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ในผู้สูงอายุ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60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ปีขึ้นไป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&gt; 5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ไตรมาส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อัตราการเกิดการกำเริบเฉียบพลันในผู้ป่วย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(อายุ 40 ปีขึ้นไป)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&lt;110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ครั้งต่อร้อยผู้ป่วย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อัตราการมีคลินิกโรคหืดครบวงจรและได้มาตรฐาน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ไตรมาส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อัตราการเกิดการกำเริบเฉียบพลันในผู้ป่วย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(อายุ 40 ปีขึ้นไป)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&lt;110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ครั้งต่อร้อยผู้ป่วย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อัตราผู้ป่วย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ที่ได้รับการรักษาครบวงจรและได้มาตรฐาน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&gt; 60%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อัตราการรับไว้รักษาในโรงพยาบาลด้วยอาการกำเริบเฉียบพลันในผู้ป่วย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&lt;100%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อัตราการป่วยตายด้วยโรค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&lt; 4%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อัตราการกำเริบเฉียบพลันในผู้ป่วย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Asthma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(เด็ก/ผู้ใหญ่)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&lt;10%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อัตราการรับไว้รักษาในโรงพยาบาลของผู้ป่วย</a:t>
                      </a: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Asthma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(เด็ก/ผู้ใหญ่)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&lt;5%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ร้อยละของผู้ป่วยโรค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&amp; Asthma  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(เด็ก/ผู้ใหญ่)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ได้รับ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Flu vaccine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100%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ร้อยละผู้ของป่วย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&amp; Asthma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ที่เลิกสูบบุหรี่ได้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&gt; 6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เดือน  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&gt;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80%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5698260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1D10DB0-538E-4292-9E18-3968FA568992}"/>
              </a:ext>
            </a:extLst>
          </p:cNvPr>
          <p:cNvSpPr/>
          <p:nvPr/>
        </p:nvSpPr>
        <p:spPr>
          <a:xfrm>
            <a:off x="1" y="2227008"/>
            <a:ext cx="1199455" cy="188779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กิจกรรมหลัก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56404727-B552-4CAD-A280-EADFB83EB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29950"/>
              </p:ext>
            </p:extLst>
          </p:nvPr>
        </p:nvGraphicFramePr>
        <p:xfrm>
          <a:off x="1199457" y="2227011"/>
          <a:ext cx="10992542" cy="163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026">
                  <a:extLst>
                    <a:ext uri="{9D8B030D-6E8A-4147-A177-3AD203B41FA5}">
                      <a16:colId xmlns:a16="http://schemas.microsoft.com/office/drawing/2014/main" xmlns="" val="1150039330"/>
                    </a:ext>
                  </a:extLst>
                </a:gridCol>
                <a:gridCol w="3099202">
                  <a:extLst>
                    <a:ext uri="{9D8B030D-6E8A-4147-A177-3AD203B41FA5}">
                      <a16:colId xmlns:a16="http://schemas.microsoft.com/office/drawing/2014/main" xmlns="" val="35520750"/>
                    </a:ext>
                  </a:extLst>
                </a:gridCol>
                <a:gridCol w="4460314">
                  <a:extLst>
                    <a:ext uri="{9D8B030D-6E8A-4147-A177-3AD203B41FA5}">
                      <a16:colId xmlns:a16="http://schemas.microsoft.com/office/drawing/2014/main" xmlns="" val="905450934"/>
                    </a:ext>
                  </a:extLst>
                </a:gridCol>
              </a:tblGrid>
              <a:tr h="1634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ปรับแก้</a:t>
                      </a: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KPI template </a:t>
                      </a: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ที่สอดคล้องกับบริบท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ปรับปรุงข้อมูลใน 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Cockpit </a:t>
                      </a: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ให้มีความสมบูรณ์ ครบถ้วน เป็นปัจจุบัน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พัฒนาระบบการบันทึก</a:t>
                      </a:r>
                      <a:r>
                        <a:rPr lang="th-TH" sz="14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การ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จัดเก็บ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และการวิเคราะห์ข้อมูล เชื่อมโยงทุกระดับ </a:t>
                      </a: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COPD Quality of Care,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HDC, Cockpit, EACC</a:t>
                      </a: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Dashboard COPD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การคัดกรอง</a:t>
                      </a: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โรค</a:t>
                      </a:r>
                      <a:r>
                        <a:rPr lang="th-TH" sz="18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8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COPD </a:t>
                      </a: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ในผู้สูงอายุ</a:t>
                      </a:r>
                      <a:r>
                        <a:rPr lang="en-US" sz="18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60</a:t>
                      </a:r>
                      <a:r>
                        <a:rPr lang="en-US" sz="18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ปีขึ้นไป แล้วส่งต่อเพื่อการวินิจฉัยและรักษา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กำหนดนโยบายให้วัคซีนไ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ข้</a:t>
                      </a: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หวัดใหญ่ใน </a:t>
                      </a: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COPD </a:t>
                      </a: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&amp;</a:t>
                      </a:r>
                      <a:r>
                        <a:rPr lang="en-US" sz="18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Asthma </a:t>
                      </a: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เป็น</a:t>
                      </a: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="1" kern="1200" baseline="300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+mn-cs"/>
                        </a:rPr>
                        <a:t> priority </a:t>
                      </a:r>
                      <a:r>
                        <a:rPr lang="th-TH" sz="18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18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และดำเนินการเคร่งครัด</a:t>
                      </a:r>
                      <a:endParaRPr lang="en-US" sz="1800" b="1" u="none" kern="1200" dirty="0">
                        <a:solidFill>
                          <a:schemeClr val="tx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68580" marR="6858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พัฒนาศักยภาพ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ทีมสห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วิชาชีพ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/</a:t>
                      </a:r>
                      <a:r>
                        <a:rPr lang="th-TH" sz="1600" b="1" baseline="0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จนท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ตรวจสมรรถภาพปอด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spirometry</a:t>
                      </a:r>
                      <a:endParaRPr lang="th-TH" sz="1600" b="1" baseline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สนับสนุน/เผยแพร่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CPG :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COPD  &amp; Asthma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ถึงระดับ</a:t>
                      </a: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รพ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</a:t>
                      </a: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สต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</a:t>
                      </a:r>
                      <a:endParaRPr lang="th-TH" sz="1600" b="1" baseline="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คลินิกโรค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COPD </a:t>
                      </a:r>
                      <a:r>
                        <a:rPr lang="th-TH" sz="16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u="non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&amp;</a:t>
                      </a:r>
                      <a:r>
                        <a:rPr lang="en-US" sz="1600" b="1" u="none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Asthma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ครบวงจรและได้มาตรฐาน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สนับสนุนเครื่อง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spirometer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จนถึงระดับ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F1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สนับสนุนการใช้ยา</a:t>
                      </a: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LABA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,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steroid </a:t>
                      </a:r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inhalers </a:t>
                      </a:r>
                      <a:r>
                        <a:rPr lang="th-TH" sz="1600" b="1" i="0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ทุกระดับ</a:t>
                      </a:r>
                      <a:endParaRPr lang="th-TH" sz="1600" b="1" kern="1200" dirty="0">
                        <a:solidFill>
                          <a:schemeClr val="tx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การติดตามดูแลต่อเนื่องร่วมกับ</a:t>
                      </a:r>
                      <a:r>
                        <a:rPr lang="th-TH" sz="1600" b="1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COC/Palliative care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5698260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1D10DB0-538E-4292-9E18-3968FA568992}"/>
              </a:ext>
            </a:extLst>
          </p:cNvPr>
          <p:cNvSpPr/>
          <p:nvPr/>
        </p:nvSpPr>
        <p:spPr>
          <a:xfrm>
            <a:off x="-9863" y="3875115"/>
            <a:ext cx="1209319" cy="2982886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</a:t>
            </a:r>
          </a:p>
          <a:p>
            <a:pPr algn="ctr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สำเร็จ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39D2CE-D3D9-4EAE-AB86-6FD5B836EEAE}"/>
              </a:ext>
            </a:extLst>
          </p:cNvPr>
          <p:cNvSpPr/>
          <p:nvPr/>
        </p:nvSpPr>
        <p:spPr>
          <a:xfrm>
            <a:off x="1" y="1033750"/>
            <a:ext cx="1199455" cy="1165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ยุทธศาสตร์/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มาตการ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5DBACA-A9ED-4B06-A8CB-1840A9875633}"/>
              </a:ext>
            </a:extLst>
          </p:cNvPr>
          <p:cNvSpPr/>
          <p:nvPr/>
        </p:nvSpPr>
        <p:spPr>
          <a:xfrm>
            <a:off x="198084" y="121034"/>
            <a:ext cx="3665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หน่วยงานหลัก</a:t>
            </a:r>
            <a:r>
              <a:rPr lang="en-US" sz="18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8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โรงพยาบาลนครพนม จังหวัดนครพนม</a:t>
            </a:r>
          </a:p>
          <a:p>
            <a:r>
              <a:rPr lang="th-TH" sz="18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หน่วยงานร่วม</a:t>
            </a:r>
            <a:r>
              <a:rPr lang="en-US" sz="18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8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สำนักงานสาธารณสุขจังหวัดทุกแห่งในเขตสุขภาพที่ 8</a:t>
            </a:r>
          </a:p>
        </p:txBody>
      </p:sp>
    </p:spTree>
    <p:extLst>
      <p:ext uri="{BB962C8B-B14F-4D97-AF65-F5344CB8AC3E}">
        <p14:creationId xmlns:p14="http://schemas.microsoft.com/office/powerpoint/2010/main" val="32077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06788-66F8-4EA3-BCA8-B6A2A24FB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825" y="2"/>
            <a:ext cx="6661514" cy="1103123"/>
          </a:xfrm>
        </p:spPr>
        <p:txBody>
          <a:bodyPr>
            <a:normAutofit fontScale="90000"/>
          </a:bodyPr>
          <a:lstStyle/>
          <a:p>
            <a:pPr lvl="0" algn="ctr"/>
            <a:r>
              <a:rPr lang="th-TH" dirty="0"/>
              <a:t/>
            </a:r>
            <a:br>
              <a:rPr lang="th-TH" dirty="0"/>
            </a:br>
            <a:r>
              <a:rPr lang="en-US" sz="6700" b="1" dirty="0">
                <a:latin typeface="AngsanaUPC" pitchFamily="18" charset="-34"/>
                <a:cs typeface="AngsanaUPC" pitchFamily="18" charset="-34"/>
              </a:rPr>
              <a:t>COPD &amp; Asthma clinic</a:t>
            </a:r>
            <a:endParaRPr lang="th-TH" sz="6700" b="1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3" name="Picture 2" descr="D:\Desktop\630064_new.jpg">
            <a:extLst>
              <a:ext uri="{FF2B5EF4-FFF2-40B4-BE49-F238E27FC236}">
                <a16:creationId xmlns:a16="http://schemas.microsoft.com/office/drawing/2014/main" xmlns="" id="{12232E62-4897-4BB0-8AE2-45F87C24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0425" y="1263293"/>
            <a:ext cx="2924207" cy="2241024"/>
          </a:xfrm>
          <a:prstGeom prst="rect">
            <a:avLst/>
          </a:prstGeom>
          <a:noFill/>
        </p:spPr>
      </p:pic>
      <p:pic>
        <p:nvPicPr>
          <p:cNvPr id="14" name="Picture 3" descr="D:\Desktop\630065_new.jpg">
            <a:extLst>
              <a:ext uri="{FF2B5EF4-FFF2-40B4-BE49-F238E27FC236}">
                <a16:creationId xmlns:a16="http://schemas.microsoft.com/office/drawing/2014/main" xmlns="" id="{E8742FAD-5F92-437D-8C45-C679BEC0F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3905" y="1263293"/>
            <a:ext cx="1659583" cy="2220508"/>
          </a:xfrm>
          <a:prstGeom prst="rect">
            <a:avLst/>
          </a:prstGeom>
          <a:noFill/>
        </p:spPr>
      </p:pic>
      <p:pic>
        <p:nvPicPr>
          <p:cNvPr id="15" name="Picture 2" descr="D:\Desktop\630062_new.jpg">
            <a:extLst>
              <a:ext uri="{FF2B5EF4-FFF2-40B4-BE49-F238E27FC236}">
                <a16:creationId xmlns:a16="http://schemas.microsoft.com/office/drawing/2014/main" xmlns="" id="{1751783C-F189-4008-A381-524645A8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1016" y="4662520"/>
            <a:ext cx="1819386" cy="2106057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71D86E8-B3F9-4A10-BDE6-ED1247827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609476"/>
            <a:ext cx="2937064" cy="2106057"/>
          </a:xfrm>
          <a:prstGeom prst="rect">
            <a:avLst/>
          </a:prstGeom>
        </p:spPr>
      </p:pic>
      <p:sp>
        <p:nvSpPr>
          <p:cNvPr id="18" name="วงรี 4"/>
          <p:cNvSpPr/>
          <p:nvPr/>
        </p:nvSpPr>
        <p:spPr>
          <a:xfrm>
            <a:off x="8967601" y="758809"/>
            <a:ext cx="1093026" cy="9585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dirty="0"/>
          </a:p>
        </p:txBody>
      </p:sp>
      <p:pic>
        <p:nvPicPr>
          <p:cNvPr id="31" name="ตัวแทนเนื้อหา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28393" y="3706239"/>
            <a:ext cx="2956239" cy="2080524"/>
          </a:xfrm>
          <a:prstGeom prst="rect">
            <a:avLst/>
          </a:prstGeom>
        </p:spPr>
      </p:pic>
      <p:pic>
        <p:nvPicPr>
          <p:cNvPr id="37" name="ตัวแทนเนื้อหา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33905" y="4156377"/>
            <a:ext cx="1659583" cy="2079339"/>
          </a:xfrm>
          <a:prstGeom prst="rect">
            <a:avLst/>
          </a:prstGeom>
        </p:spPr>
      </p:pic>
      <p:pic>
        <p:nvPicPr>
          <p:cNvPr id="40" name="ตัวแทนเนื้อหา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92956"/>
            <a:ext cx="2869841" cy="2223452"/>
          </a:xfrm>
          <a:prstGeom prst="rect">
            <a:avLst/>
          </a:prstGeom>
        </p:spPr>
      </p:pic>
      <p:pic>
        <p:nvPicPr>
          <p:cNvPr id="21" name="ตัวแทนเนื้อหา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22" y="4156371"/>
            <a:ext cx="1742852" cy="2106057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66" y="1269310"/>
            <a:ext cx="1807322" cy="2220650"/>
          </a:xfrm>
          <a:prstGeom prst="rect">
            <a:avLst/>
          </a:prstGeom>
        </p:spPr>
      </p:pic>
      <p:pic>
        <p:nvPicPr>
          <p:cNvPr id="19" name="Picture 3" descr="I:\Pictures vivo\LINE\154355798187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44" y="1244149"/>
            <a:ext cx="2126479" cy="22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กลุ่ม 29"/>
          <p:cNvGrpSpPr/>
          <p:nvPr/>
        </p:nvGrpSpPr>
        <p:grpSpPr>
          <a:xfrm>
            <a:off x="5361303" y="2707907"/>
            <a:ext cx="1572493" cy="2289959"/>
            <a:chOff x="4984290" y="0"/>
            <a:chExt cx="1105653" cy="732091"/>
          </a:xfrm>
        </p:grpSpPr>
        <p:sp>
          <p:nvSpPr>
            <p:cNvPr id="32" name="วงรี 31"/>
            <p:cNvSpPr/>
            <p:nvPr/>
          </p:nvSpPr>
          <p:spPr>
            <a:xfrm>
              <a:off x="4984290" y="0"/>
              <a:ext cx="1105653" cy="732091"/>
            </a:xfrm>
            <a:prstGeom prst="ellipse">
              <a:avLst/>
            </a:prstGeom>
            <a:blipFill rotWithShape="0">
              <a:blip r:embed="rId1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893760"/>
                <a:satOff val="-9589"/>
                <a:lumOff val="-36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วงรี 4"/>
            <p:cNvSpPr/>
            <p:nvPr/>
          </p:nvSpPr>
          <p:spPr>
            <a:xfrm>
              <a:off x="5146209" y="107212"/>
              <a:ext cx="781815" cy="517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18710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ngsanaUPC" pitchFamily="18" charset="-34"/>
                <a:cs typeface="AngsanaUPC" pitchFamily="18" charset="-34"/>
              </a:rPr>
              <a:t>Asthma clinic </a:t>
            </a:r>
            <a:r>
              <a:rPr lang="th-TH" sz="6000" b="1" dirty="0">
                <a:latin typeface="AngsanaUPC" pitchFamily="18" charset="-34"/>
                <a:cs typeface="AngsanaUPC" pitchFamily="18" charset="-34"/>
              </a:rPr>
              <a:t>กุมารเวชกรรม</a:t>
            </a: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4042019"/>
            <a:ext cx="3162658" cy="2287825"/>
          </a:xfrm>
        </p:spPr>
      </p:pic>
      <p:pic>
        <p:nvPicPr>
          <p:cNvPr id="9" name="ตัวแทนเนื้อหา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28" y="1689501"/>
            <a:ext cx="1543050" cy="2210691"/>
          </a:xfrm>
          <a:prstGeom prst="rect">
            <a:avLst/>
          </a:prstGeom>
        </p:spPr>
      </p:pic>
      <p:pic>
        <p:nvPicPr>
          <p:cNvPr id="10" name="ตัวแทนเนื้อหา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88" y="1703713"/>
            <a:ext cx="3008744" cy="2233396"/>
          </a:xfrm>
          <a:prstGeom prst="rect">
            <a:avLst/>
          </a:prstGeom>
        </p:spPr>
      </p:pic>
      <p:pic>
        <p:nvPicPr>
          <p:cNvPr id="11" name="ตัวแทนเนื้อหา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1598" y="4055047"/>
            <a:ext cx="1554480" cy="2287825"/>
          </a:xfrm>
          <a:prstGeom prst="rect">
            <a:avLst/>
          </a:prstGeom>
        </p:spPr>
      </p:pic>
      <p:pic>
        <p:nvPicPr>
          <p:cNvPr id="12" name="ตัวแทนเนื้อหา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59" y="1724350"/>
            <a:ext cx="1725930" cy="2212760"/>
          </a:xfrm>
          <a:prstGeom prst="rect">
            <a:avLst/>
          </a:prstGeom>
        </p:spPr>
      </p:pic>
      <p:pic>
        <p:nvPicPr>
          <p:cNvPr id="13" name="ตัวแทนเนื้อหา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56" y="1678453"/>
            <a:ext cx="1623864" cy="2219524"/>
          </a:xfrm>
          <a:prstGeom prst="rect">
            <a:avLst/>
          </a:prstGeom>
        </p:spPr>
      </p:pic>
      <p:pic>
        <p:nvPicPr>
          <p:cNvPr id="15" name="ตัวแทนเนื้อหา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66" y="4087038"/>
            <a:ext cx="1631741" cy="2268042"/>
          </a:xfrm>
          <a:prstGeom prst="rect">
            <a:avLst/>
          </a:prstGeom>
        </p:spPr>
      </p:pic>
      <p:pic>
        <p:nvPicPr>
          <p:cNvPr id="17" name="ตัวแทนเนื้อหา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630237"/>
            <a:ext cx="3162653" cy="2315956"/>
          </a:xfrm>
          <a:prstGeom prst="rect">
            <a:avLst/>
          </a:prstGeom>
        </p:spPr>
      </p:pic>
      <p:pic>
        <p:nvPicPr>
          <p:cNvPr id="18" name="ตัวแทนเนื้อหา 12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80" y="4087043"/>
            <a:ext cx="3142651" cy="2242803"/>
          </a:xfr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56" y="4055047"/>
            <a:ext cx="1623864" cy="22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4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49" y="692695"/>
            <a:ext cx="11305256" cy="41805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Mapping </a:t>
            </a:r>
            <a:r>
              <a:rPr lang="en-US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spirometer </a:t>
            </a:r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ขาด </a:t>
            </a:r>
            <a:r>
              <a:rPr lang="en-US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43 </a:t>
            </a:r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แห่ง จาก </a:t>
            </a:r>
            <a:r>
              <a:rPr lang="en-US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89 </a:t>
            </a:r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รพ.(</a:t>
            </a:r>
            <a:r>
              <a:rPr lang="en-US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48.31%</a:t>
            </a:r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32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6" y="1960778"/>
            <a:ext cx="3964599" cy="257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19736" y="2011022"/>
            <a:ext cx="135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4487614" y="3288640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อุดรธานี</a:t>
            </a:r>
          </a:p>
        </p:txBody>
      </p:sp>
      <p:sp>
        <p:nvSpPr>
          <p:cNvPr id="22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4380970" y="2217139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หนองคาย</a:t>
            </a:r>
          </a:p>
        </p:txBody>
      </p:sp>
      <p:sp>
        <p:nvSpPr>
          <p:cNvPr id="24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3760843" y="4279154"/>
            <a:ext cx="1446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หนองบัว</a:t>
            </a:r>
          </a:p>
        </p:txBody>
      </p:sp>
      <p:sp>
        <p:nvSpPr>
          <p:cNvPr id="25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5626559" y="3477947"/>
            <a:ext cx="1146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สกลนคร</a:t>
            </a:r>
          </a:p>
        </p:txBody>
      </p:sp>
      <p:sp>
        <p:nvSpPr>
          <p:cNvPr id="26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6352758" y="2918967"/>
            <a:ext cx="119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นครพนม</a:t>
            </a:r>
          </a:p>
        </p:txBody>
      </p:sp>
      <p:sp>
        <p:nvSpPr>
          <p:cNvPr id="27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5924000" y="2149080"/>
            <a:ext cx="974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บึงกาฬ</a:t>
            </a:r>
          </a:p>
        </p:txBody>
      </p:sp>
      <p:sp>
        <p:nvSpPr>
          <p:cNvPr id="28" name="สี่เหลี่ยมผืนผ้า 63">
            <a:extLst>
              <a:ext uri="{FF2B5EF4-FFF2-40B4-BE49-F238E27FC236}">
                <a16:creationId xmlns:a16="http://schemas.microsoft.com/office/drawing/2014/main" xmlns="" id="{CC3B29DD-1FE7-43BB-A7A4-AB1AAC3DA042}"/>
              </a:ext>
            </a:extLst>
          </p:cNvPr>
          <p:cNvSpPr/>
          <p:nvPr/>
        </p:nvSpPr>
        <p:spPr>
          <a:xfrm>
            <a:off x="3411489" y="3288640"/>
            <a:ext cx="598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3333F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เลย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9010"/>
              </p:ext>
            </p:extLst>
          </p:nvPr>
        </p:nvGraphicFramePr>
        <p:xfrm>
          <a:off x="9582739" y="1960778"/>
          <a:ext cx="1617410" cy="4732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อุดรธานี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=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 </a:t>
                      </a:r>
                      <a:r>
                        <a:rPr lang="th-TH" sz="1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แห่ง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รพ.อุดรธานี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รพ.กุม</a:t>
                      </a:r>
                      <a:r>
                        <a:rPr lang="th-TH" sz="1800" b="1" dirty="0" err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ภวา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รพ.บ้าน</a:t>
                      </a:r>
                      <a:r>
                        <a:rPr lang="th-TH" sz="1800" b="1" dirty="0" err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ผือ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รพ.หนองหาน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err="1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รพร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บ้าน</a:t>
                      </a:r>
                      <a:r>
                        <a:rPr lang="th-TH" sz="1800" b="1" dirty="0" err="1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ดุง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กุดจับ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รพ.นายูง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รพ.น้ำโสม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รพ.วังสามหมอ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0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รพ.ศรี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ธาตุ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สร้างคอม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รพ.หนองแสง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รพ.หนองวัวซอ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2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 </a:t>
                      </a:r>
                      <a:r>
                        <a:rPr lang="th-TH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24486"/>
              </p:ext>
            </p:extLst>
          </p:nvPr>
        </p:nvGraphicFramePr>
        <p:xfrm>
          <a:off x="5075849" y="4400376"/>
          <a:ext cx="1879326" cy="2379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93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6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สกลนคร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= 6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รพ.สกลนคร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รพ.วานรฯ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รพ.อากาศอำนวย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รพ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กุสุมาลย์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รพ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โพนนาแก้ว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รพ.บ้านม่วง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13 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72099"/>
              </p:ext>
            </p:extLst>
          </p:nvPr>
        </p:nvGraphicFramePr>
        <p:xfrm>
          <a:off x="7521613" y="4468840"/>
          <a:ext cx="1740371" cy="1881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0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93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นครพนม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=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รพ.นครพนม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รพ.ธาตุพนม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รพ.โพนสวรรค์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รพ.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ศรีสงคราม 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 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9629"/>
              </p:ext>
            </p:extLst>
          </p:nvPr>
        </p:nvGraphicFramePr>
        <p:xfrm>
          <a:off x="604232" y="1699836"/>
          <a:ext cx="1742934" cy="2769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2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5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เลย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=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7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รพ.เลย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รพ.ด่าน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ซ้าย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เชียงคาน</a:t>
                      </a: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รพ.รพ.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วังสะ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พุง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ท่าลี่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หนองหิน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รพ.เอราวัณ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7 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529"/>
              </p:ext>
            </p:extLst>
          </p:nvPr>
        </p:nvGraphicFramePr>
        <p:xfrm>
          <a:off x="2064987" y="4504399"/>
          <a:ext cx="1750420" cy="1989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0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หนองบัวลำภู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=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รพ.หนองบัวลำภู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รพ.ศรีบุญเรือง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รพ.โนนสัง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รพ.สุวรรณ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คูหา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รพ.นาวัง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 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902673"/>
              </p:ext>
            </p:extLst>
          </p:nvPr>
        </p:nvGraphicFramePr>
        <p:xfrm>
          <a:off x="2558644" y="1169774"/>
          <a:ext cx="1705689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5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หนองคาย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=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รพ.หนองคาย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รพร.ท่าบ่อ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รพ.ศรีเชียงใหม่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รพ.โพนพิสัย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 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27776"/>
              </p:ext>
            </p:extLst>
          </p:nvPr>
        </p:nvGraphicFramePr>
        <p:xfrm>
          <a:off x="7517728" y="1699836"/>
          <a:ext cx="1744256" cy="2647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4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บึงกาฬ</a:t>
                      </a:r>
                      <a:r>
                        <a:rPr lang="th-TH" sz="1600" b="1" baseline="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= 7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แห่ง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รพ.บึงกาฬ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รพ.เซกา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รพ.โซ่พิสัย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รพ.บึงโขง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หลง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รพ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บุ่งคล้า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รพ.ปากคาด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7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รพ.ศรีวิไล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ขาด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 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แห่ง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5" name="Title 1">
            <a:extLst>
              <a:ext uri="{FF2B5EF4-FFF2-40B4-BE49-F238E27FC236}">
                <a16:creationId xmlns:a16="http://schemas.microsoft.com/office/drawing/2014/main" xmlns="" id="{F90AE196-8853-4613-B5EE-F7EF2A1360D8}"/>
              </a:ext>
            </a:extLst>
          </p:cNvPr>
          <p:cNvSpPr txBox="1">
            <a:spLocks/>
          </p:cNvSpPr>
          <p:nvPr/>
        </p:nvSpPr>
        <p:spPr>
          <a:xfrm flipH="1">
            <a:off x="407368" y="65830"/>
            <a:ext cx="11305256" cy="626865"/>
          </a:xfrm>
          <a:prstGeom prst="rect">
            <a:avLst/>
          </a:prstGeom>
          <a:gradFill flip="none" rotWithShape="1">
            <a:gsLst>
              <a:gs pos="0">
                <a:srgbClr val="D60093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121909" tIns="60955" rIns="121909" bIns="6095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6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  </a:t>
            </a:r>
            <a:r>
              <a:rPr lang="th-TH" sz="6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COPD &amp; Asthma</a:t>
            </a:r>
          </a:p>
        </p:txBody>
      </p:sp>
    </p:spTree>
    <p:extLst>
      <p:ext uri="{BB962C8B-B14F-4D97-AF65-F5344CB8AC3E}">
        <p14:creationId xmlns:p14="http://schemas.microsoft.com/office/powerpoint/2010/main" val="29607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งานเขตบริการสุขภาพที่ 8\แผนที่เขต 8\แผนที่อุดรธานี.BMP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57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01" y="1173505"/>
            <a:ext cx="5256584" cy="531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333036" y="4091179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รพศ.อุดรธานี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01681" y="5094564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กุมภวาปี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39987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</a:t>
            </a:r>
            <a:endParaRPr lang="th-TH" sz="3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จังหวัดอุดรธานี</a:t>
            </a:r>
          </a:p>
        </p:txBody>
      </p:sp>
      <p:pic>
        <p:nvPicPr>
          <p:cNvPr id="11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" y="450729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399405" y="1675408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นายูง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98947" y="2445470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น้ำโสม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365407" y="278834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บ้านผือ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55406" y="3630600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กุดจับ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35100" y="425142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หนองวัวซอ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809759" y="578048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โนนสะอาด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80202" y="395841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หนองหาน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51854" y="5672077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ศรีธาตุ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491519" y="4974852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วังสามหมอ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521887" y="4867622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กู่แก้ว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814475" y="4497994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ไชยวาน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61171" y="307477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พิบูลย์รักษ์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889697" y="2593292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บ้านดุง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54325" y="2215560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สร้างคอม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74062" y="2702499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เพ็ญ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575293" y="3513428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ทุ่งฝน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218222" y="488366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หนองแสง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021591" y="4523218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ประจักษ์ฯ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967902"/>
              </p:ext>
            </p:extLst>
          </p:nvPr>
        </p:nvGraphicFramePr>
        <p:xfrm>
          <a:off x="221380" y="3885071"/>
          <a:ext cx="3760771" cy="1796789"/>
        </p:xfrm>
        <a:graphic>
          <a:graphicData uri="http://schemas.openxmlformats.org/drawingml/2006/table">
            <a:tbl>
              <a:tblPr/>
              <a:tblGrid>
                <a:gridCol w="1023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6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0521"/>
                <a:gridCol w="300522"/>
                <a:gridCol w="291129"/>
                <a:gridCol w="273263"/>
                <a:gridCol w="284558"/>
                <a:gridCol w="348001"/>
              </a:tblGrid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รพศ.อุดรธานี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A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รพ.กุมภวาปี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M1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รพ.บ้านผือ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รพ.หนองหาน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รพ.เพ็ญ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ชำรุด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546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รพ.สมเด็จพระยุพราชบ้านดุง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8474294" y="2430757"/>
          <a:ext cx="3547658" cy="3915932"/>
        </p:xfrm>
        <a:graphic>
          <a:graphicData uri="http://schemas.openxmlformats.org/drawingml/2006/table">
            <a:tbl>
              <a:tblPr/>
              <a:tblGrid>
                <a:gridCol w="10894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1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1512"/>
                <a:gridCol w="291512"/>
                <a:gridCol w="291512"/>
                <a:gridCol w="291512"/>
                <a:gridCol w="291512"/>
                <a:gridCol w="291512"/>
              </a:tblGrid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รพ.กุดจับ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รพ.ไชยวาน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รพ.ทุ่งฝน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รพ.นายูง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รพ.น้ำโสม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รพ.โนนสะอาด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 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รพ.พิบูลย์รักษ์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รพ.วังสามหมอ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รพ.ศรีธาตุ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รพ.สร้างคอม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รพ.หนองวัวซอ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รพ.หนองแสง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รพ.กู่แก้ว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11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รพ.ประจักษ์ศิลปาคม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รพ.ห้วยเกิ้ง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1964702" y="3188247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A-M2</a:t>
            </a:r>
            <a:endParaRPr lang="th-TH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06436" y="1658065"/>
            <a:ext cx="234230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F2-F3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6023994" y="5418370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ห้วยเกิ้ง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372816" y="3958416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03" name="Oval 102"/>
          <p:cNvSpPr/>
          <p:nvPr/>
        </p:nvSpPr>
        <p:spPr>
          <a:xfrm>
            <a:off x="6839779" y="2637256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07" name="Oval 106"/>
          <p:cNvSpPr/>
          <p:nvPr/>
        </p:nvSpPr>
        <p:spPr>
          <a:xfrm>
            <a:off x="5454135" y="3860531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4" name="Oval 106"/>
          <p:cNvSpPr/>
          <p:nvPr/>
        </p:nvSpPr>
        <p:spPr>
          <a:xfrm>
            <a:off x="3558200" y="1731393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5" name="Oval 106"/>
          <p:cNvSpPr/>
          <p:nvPr/>
        </p:nvSpPr>
        <p:spPr>
          <a:xfrm>
            <a:off x="3804083" y="2667836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6" name="Oval 106"/>
          <p:cNvSpPr/>
          <p:nvPr/>
        </p:nvSpPr>
        <p:spPr>
          <a:xfrm>
            <a:off x="5155652" y="4531035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7" name="Oval 106"/>
          <p:cNvSpPr/>
          <p:nvPr/>
        </p:nvSpPr>
        <p:spPr>
          <a:xfrm>
            <a:off x="7741346" y="5230235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8" name="Oval 106"/>
          <p:cNvSpPr/>
          <p:nvPr/>
        </p:nvSpPr>
        <p:spPr>
          <a:xfrm>
            <a:off x="6952092" y="5414091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9" name="Oval 106"/>
          <p:cNvSpPr/>
          <p:nvPr/>
        </p:nvSpPr>
        <p:spPr>
          <a:xfrm>
            <a:off x="6115925" y="4956366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80" name="Oval 106"/>
          <p:cNvSpPr/>
          <p:nvPr/>
        </p:nvSpPr>
        <p:spPr>
          <a:xfrm>
            <a:off x="4795612" y="3049796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42" name="TextBox 96"/>
          <p:cNvSpPr txBox="1"/>
          <p:nvPr/>
        </p:nvSpPr>
        <p:spPr>
          <a:xfrm>
            <a:off x="4526778" y="1725846"/>
            <a:ext cx="1057054" cy="226942"/>
          </a:xfrm>
          <a:prstGeom prst="wedgeRoundRectCallout">
            <a:avLst>
              <a:gd name="adj1" fmla="val 92773"/>
              <a:gd name="adj2" fmla="val 432862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12961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งานเขตบริการสุขภาพที่ 8\แผนที่เขต 8\แผนที่จังหวัดสกลนคร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37" y="329467"/>
            <a:ext cx="3693815" cy="551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112543" y="4198232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รพศ.สกลนคร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2443" y="2950738"/>
            <a:ext cx="1260000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รพร.สว่างแดนดิน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2" y="652141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26216" y="3255063"/>
            <a:ext cx="223490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A-M2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14341"/>
              </p:ext>
            </p:extLst>
          </p:nvPr>
        </p:nvGraphicFramePr>
        <p:xfrm>
          <a:off x="231003" y="4049416"/>
          <a:ext cx="4108366" cy="1468155"/>
        </p:xfrm>
        <a:graphic>
          <a:graphicData uri="http://schemas.openxmlformats.org/drawingml/2006/table">
            <a:tbl>
              <a:tblPr/>
              <a:tblGrid>
                <a:gridCol w="12127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5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71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7199"/>
                <a:gridCol w="347199"/>
                <a:gridCol w="347199"/>
                <a:gridCol w="347199"/>
                <a:gridCol w="347199"/>
                <a:gridCol w="347199"/>
              </a:tblGrid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รพศ.สกลนคร</a:t>
                      </a:r>
                    </a:p>
                  </a:txBody>
                  <a:tcPr marL="9525" marR="9525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A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รพ.สมเด็จพระยุพราช</a:t>
                      </a:r>
                    </a:p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สว่างแดนดิน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M1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x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รพ.วานรนิวาส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M1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รพ.พังโคน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X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8210645" y="2295863"/>
          <a:ext cx="3750631" cy="4159702"/>
        </p:xfrm>
        <a:graphic>
          <a:graphicData uri="http://schemas.openxmlformats.org/drawingml/2006/table">
            <a:tbl>
              <a:tblPr/>
              <a:tblGrid>
                <a:gridCol w="1354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43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1942"/>
                <a:gridCol w="281942"/>
                <a:gridCol w="281942"/>
                <a:gridCol w="281942"/>
                <a:gridCol w="313630"/>
                <a:gridCol w="250254"/>
              </a:tblGrid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รพ.กุดบาก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รพ.กุสุมาลย์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รพ.คำตากล้า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รพ.โคกศรีสุพรรณ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รพ.เจริญศิลป์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รพ.เต่างอย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รพ.บ้านม่วง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x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6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รพ.พระอาจารย์แบน ธนากโร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รพ.พระอาจารย์ฝั้น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อาจาโร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รพ.โพนนาแก้ว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x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6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รพ.วาริชภูมิ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รพ.ส่องดาว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รพ.อากาศอำนวย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รพ.กุดบาก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รพ.นิคมน้ำอูน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557427" y="1612926"/>
            <a:ext cx="234230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F2-F3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39987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 </a:t>
            </a:r>
            <a:endParaRPr lang="th-TH" sz="4267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จังหวัดสกลนคร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191214" y="5125993"/>
            <a:ext cx="1292977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พระอาจารย์แบน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562224" y="5012522"/>
            <a:ext cx="64227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เต่างอย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27682" y="4576947"/>
            <a:ext cx="12285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โคกศรีสุพรรณ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988011" y="3959870"/>
            <a:ext cx="1138833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 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โพนนาแก้ว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301618" y="4542582"/>
            <a:ext cx="686172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กุดบาก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701800" y="4215746"/>
            <a:ext cx="1102978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นิคมน้ำอูน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90737" y="3856550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วาริชภูมิ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91213" y="3181436"/>
            <a:ext cx="906982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รพ.พังโคน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5512974" y="3568438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พระอาจารย์ฝั้น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847179" y="3310978"/>
            <a:ext cx="1037000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 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กุสุมาลย์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445724" y="2159712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อากาศอำนวย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4364898" y="2046241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เจริญศิลป์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253290" y="2078711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วานริวาส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590736" y="1026796"/>
            <a:ext cx="1040413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 </a:t>
            </a:r>
            <a:r>
              <a:rPr lang="th-TH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บ้าน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ม่วง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5405311" y="1421066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คำตากล้า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615280" y="4416053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22" name="Oval 121"/>
          <p:cNvSpPr/>
          <p:nvPr/>
        </p:nvSpPr>
        <p:spPr>
          <a:xfrm>
            <a:off x="6098195" y="2180273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4182444" y="3521848"/>
            <a:ext cx="104041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ส่องดาว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0" name="Oval 102"/>
          <p:cNvSpPr/>
          <p:nvPr/>
        </p:nvSpPr>
        <p:spPr>
          <a:xfrm>
            <a:off x="5554704" y="2314867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96009" y="6071351"/>
            <a:ext cx="6324519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 2" pitchFamily="18" charset="2"/>
              <a:buChar char="P"/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ในปี 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62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รพ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.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กุสุมาลย์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: spirometer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อบรม </a:t>
            </a:r>
            <a:r>
              <a:rPr lang="en-US" sz="1400" dirty="0" err="1">
                <a:latin typeface="Tahoma" pitchFamily="34" charset="0"/>
                <a:cs typeface="Tahoma" pitchFamily="34" charset="0"/>
                <a:sym typeface="Wingdings 2"/>
              </a:rPr>
              <a:t>spirometry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(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RN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นักกายภาพ )</a:t>
            </a:r>
            <a:endParaRPr lang="en-US" sz="1400" dirty="0">
              <a:latin typeface="Tahoma" pitchFamily="34" charset="0"/>
              <a:cs typeface="Tahoma" pitchFamily="34" charset="0"/>
              <a:sym typeface="Wingdings 2"/>
            </a:endParaRPr>
          </a:p>
          <a:p>
            <a:pPr marL="285750" indent="-285750">
              <a:buFont typeface="Wingdings 2" pitchFamily="18" charset="2"/>
              <a:buChar char="P"/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รพ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.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โพนนาแก้ว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: spirometer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อบรม </a:t>
            </a:r>
            <a:r>
              <a:rPr lang="en-US" sz="1400" dirty="0" err="1">
                <a:latin typeface="Tahoma" pitchFamily="34" charset="0"/>
                <a:cs typeface="Tahoma" pitchFamily="34" charset="0"/>
                <a:sym typeface="Wingdings 2"/>
              </a:rPr>
              <a:t>spirometry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(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RN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นักกายภาพ )</a:t>
            </a:r>
            <a:endParaRPr lang="en-US" sz="1400" dirty="0">
              <a:latin typeface="Tahoma" pitchFamily="34" charset="0"/>
              <a:cs typeface="Tahoma" pitchFamily="34" charset="0"/>
              <a:sym typeface="Wingdings 2"/>
            </a:endParaRPr>
          </a:p>
          <a:p>
            <a:pPr marL="285750" indent="-285750">
              <a:buFont typeface="Wingdings 2" pitchFamily="18" charset="2"/>
              <a:buChar char="P"/>
              <a:defRPr/>
            </a:pP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รพบ้านม่วง 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: spirometer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อบรม </a:t>
            </a:r>
            <a:r>
              <a:rPr lang="en-US" sz="1400" dirty="0" err="1">
                <a:latin typeface="Tahoma" pitchFamily="34" charset="0"/>
                <a:cs typeface="Tahoma" pitchFamily="34" charset="0"/>
                <a:sym typeface="Wingdings 2"/>
              </a:rPr>
              <a:t>spirometry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(แพทย์ 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+ RN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นักกายภาพ )</a:t>
            </a:r>
            <a:endParaRPr lang="en-US" sz="1400" dirty="0">
              <a:latin typeface="Tahoma" pitchFamily="34" charset="0"/>
              <a:cs typeface="Tahoma" pitchFamily="34" charset="0"/>
              <a:sym typeface="Wingdings 2"/>
            </a:endParaRPr>
          </a:p>
        </p:txBody>
      </p:sp>
      <p:sp>
        <p:nvSpPr>
          <p:cNvPr id="32" name="TextBox 141"/>
          <p:cNvSpPr txBox="1"/>
          <p:nvPr/>
        </p:nvSpPr>
        <p:spPr>
          <a:xfrm>
            <a:off x="1531912" y="2765013"/>
            <a:ext cx="2027366" cy="453883"/>
          </a:xfrm>
          <a:prstGeom prst="wedgeRoundRectCallout">
            <a:avLst>
              <a:gd name="adj1" fmla="val 77757"/>
              <a:gd name="adj2" fmla="val 16986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62 </a:t>
            </a:r>
            <a:r>
              <a:rPr lang="th-TH" sz="1333" dirty="0">
                <a:latin typeface="Tahoma" pitchFamily="34" charset="0"/>
                <a:cs typeface="Tahoma" pitchFamily="34" charset="0"/>
              </a:rPr>
              <a:t>(</a:t>
            </a:r>
            <a:r>
              <a:rPr lang="th-TH" sz="1333" dirty="0" smtClean="0">
                <a:latin typeface="Tahoma" pitchFamily="34" charset="0"/>
                <a:cs typeface="Tahoma" pitchFamily="34" charset="0"/>
              </a:rPr>
              <a:t>วานรฯ ให้สว่างฯยืม</a:t>
            </a:r>
            <a:r>
              <a:rPr lang="th-TH" sz="1333" dirty="0">
                <a:latin typeface="Tahoma" pitchFamily="34" charset="0"/>
                <a:cs typeface="Tahoma" pitchFamily="34" charset="0"/>
              </a:rPr>
              <a:t>เพราะไม่มี พ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.med</a:t>
            </a:r>
            <a:r>
              <a:rPr lang="th-TH" sz="1333" dirty="0"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33" name="TextBox 141"/>
          <p:cNvSpPr txBox="1"/>
          <p:nvPr/>
        </p:nvSpPr>
        <p:spPr>
          <a:xfrm>
            <a:off x="6562224" y="2555675"/>
            <a:ext cx="1263844" cy="226942"/>
          </a:xfrm>
          <a:prstGeom prst="wedgeRoundRectCallout">
            <a:avLst>
              <a:gd name="adj1" fmla="val -97655"/>
              <a:gd name="adj2" fmla="val 250472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62</a:t>
            </a:r>
            <a:endParaRPr lang="th-TH" sz="1333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งานเขตบริการสุขภาพที่ 8\แผนที่เขต 8\แผนที่จังหวัดนครพนม.B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77" r="99123"/>
                    </a14:imgEffect>
                    <a14:imgEffect>
                      <a14:artisticPlasticWrap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29" y="1075795"/>
            <a:ext cx="4785616" cy="549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1639987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 </a:t>
            </a:r>
            <a:endParaRPr lang="th-TH" sz="4267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จังหวัดนครพนม</a:t>
            </a:r>
          </a:p>
        </p:txBody>
      </p:sp>
      <p:pic>
        <p:nvPicPr>
          <p:cNvPr id="8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9" y="560815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19090" y="1307906"/>
            <a:ext cx="206178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S-F3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29808" y="2201634"/>
          <a:ext cx="4240349" cy="3107254"/>
        </p:xfrm>
        <a:graphic>
          <a:graphicData uri="http://schemas.openxmlformats.org/drawingml/2006/table">
            <a:tbl>
              <a:tblPr/>
              <a:tblGrid>
                <a:gridCol w="1572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0104"/>
                <a:gridCol w="310104"/>
                <a:gridCol w="310104"/>
                <a:gridCol w="310104"/>
                <a:gridCol w="310104"/>
                <a:gridCol w="310104"/>
              </a:tblGrid>
              <a:tr h="280043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รพ.นครพนม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รพ.สมเด็จพระยุพราชธาตุพนม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รพ.ศรีสงคราม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effectLst/>
                          <a:latin typeface="Tahoma" pitchFamily="34" charset="0"/>
                          <a:cs typeface="Tahoma" pitchFamily="34" charset="0"/>
                        </a:rPr>
                        <a:t>F1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รพ.ท่าอุเทน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รพ.นาแก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รพ.นาทม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รพ.นาหว้า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รพ.บ้านแพง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รพ.ปลาปาก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รพ.โพนสวรรค์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รพ.เรณูนคร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รพ.วังยาง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5484074" y="1974692"/>
            <a:ext cx="51239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นาทม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55366" y="1865851"/>
            <a:ext cx="784731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บ้านแพง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96472" y="2747106"/>
            <a:ext cx="1053624" cy="238363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 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ศรีสงคราม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507136" y="2860576"/>
            <a:ext cx="14060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ท่าอุเทน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84073" y="3500791"/>
            <a:ext cx="51239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นาหว้า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237137" y="3388857"/>
            <a:ext cx="957950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โพนสวรรค์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279331" y="3931279"/>
            <a:ext cx="1176442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รพ.นครพนม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623015" y="4615830"/>
            <a:ext cx="1022871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ปลาปาก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366815" y="5216403"/>
            <a:ext cx="51239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วังยาง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8447653" y="5329874"/>
            <a:ext cx="931078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เรณูนคร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588268" y="5805182"/>
            <a:ext cx="51239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นาแก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9186034" y="5918653"/>
            <a:ext cx="110982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รพร.ธาตุพนม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044449" y="3934634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57" name="Oval 73"/>
          <p:cNvSpPr/>
          <p:nvPr/>
        </p:nvSpPr>
        <p:spPr>
          <a:xfrm>
            <a:off x="8823192" y="5918653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58" name="Oval 73"/>
          <p:cNvSpPr/>
          <p:nvPr/>
        </p:nvSpPr>
        <p:spPr>
          <a:xfrm>
            <a:off x="6960096" y="3388857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7526" y="6488669"/>
            <a:ext cx="486575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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ในปี 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62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รพ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.</a:t>
            </a:r>
            <a:r>
              <a:rPr lang="th-TH" sz="1400" dirty="0">
                <a:latin typeface="Tahoma" pitchFamily="34" charset="0"/>
                <a:cs typeface="Tahoma" pitchFamily="34" charset="0"/>
              </a:rPr>
              <a:t>ศรีสงคราม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: spirometer + 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อบรม </a:t>
            </a:r>
            <a:r>
              <a:rPr lang="en-US" sz="1400" dirty="0" err="1">
                <a:latin typeface="Tahoma" pitchFamily="34" charset="0"/>
                <a:cs typeface="Tahoma" pitchFamily="34" charset="0"/>
                <a:sym typeface="Wingdings 2"/>
              </a:rPr>
              <a:t>spirometry</a:t>
            </a:r>
            <a:endParaRPr lang="en-US" sz="1400" dirty="0">
              <a:latin typeface="Tahoma" pitchFamily="34" charset="0"/>
              <a:cs typeface="Tahoma" pitchFamily="34" charset="0"/>
              <a:sym typeface="Wingdings 2"/>
            </a:endParaRPr>
          </a:p>
        </p:txBody>
      </p:sp>
      <p:sp>
        <p:nvSpPr>
          <p:cNvPr id="24" name="TextBox 84"/>
          <p:cNvSpPr txBox="1"/>
          <p:nvPr/>
        </p:nvSpPr>
        <p:spPr>
          <a:xfrm>
            <a:off x="5021955" y="4394577"/>
            <a:ext cx="1191111" cy="226942"/>
          </a:xfrm>
          <a:prstGeom prst="wedgeRoundRectCallout">
            <a:avLst>
              <a:gd name="adj1" fmla="val 65711"/>
              <a:gd name="adj2" fmla="val -656101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62</a:t>
            </a:r>
            <a:endParaRPr lang="th-TH" sz="1333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งานเขตบริการสุขภาพที่ 8\แผนที่เขต 8\แผนที่จังหวัดเลย.BMP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84" y="764704"/>
            <a:ext cx="5534643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97647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7751832" y="2439824"/>
          <a:ext cx="3865860" cy="3466557"/>
        </p:xfrm>
        <a:graphic>
          <a:graphicData uri="http://schemas.openxmlformats.org/drawingml/2006/table">
            <a:tbl>
              <a:tblPr/>
              <a:tblGrid>
                <a:gridCol w="1190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1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5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2856"/>
                <a:gridCol w="322856"/>
                <a:gridCol w="322856"/>
                <a:gridCol w="322856"/>
                <a:gridCol w="322856"/>
                <a:gridCol w="322856"/>
              </a:tblGrid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รพ.เลย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  <a:endParaRPr lang="en-US" sz="1300" b="0" i="0" u="none" strike="noStrike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รพ.สมเด็จพระยุพราชด่านซ้าย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  <a:endParaRPr lang="en-US" sz="1300" b="0" i="0" u="none" strike="noStrike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รพ.เชียงคาน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รพ.วังสะพุง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รพ.ท่าลี่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รพ.นาด้วง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รพ.ปากชม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รพ.ผาขาว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รพ.ภูกระดึง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รพ.ภูเรือ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274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รพ.ภูหลวง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รพ.เอราวัณ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รพ.นาแห้ว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339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รพ.หนองหิน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081567" y="4117789"/>
            <a:ext cx="1260000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รพร.ด่านซ้าย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32808" y="2075097"/>
            <a:ext cx="875160" cy="238363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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เชียงคาน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37794" y="2961483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รพ.เลย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934953" y="3796109"/>
            <a:ext cx="1260000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วังสะพุง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06312" y="2934230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นาด้วง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433657" y="5013176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ภูกระดึง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520915" y="4588915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ผาขาว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490677" y="4479847"/>
            <a:ext cx="911564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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หนองหิน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667847" y="4505617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ภูหลวง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8948" y="3521685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ภูเรือ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199672" y="3370692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นาแห้ว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711568" y="2809500"/>
            <a:ext cx="769237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en-US" sz="1400" dirty="0">
                <a:latin typeface="Tahoma" pitchFamily="34" charset="0"/>
                <a:cs typeface="Tahoma" pitchFamily="34" charset="0"/>
                <a:sym typeface="Wingdings 2"/>
              </a:rPr>
              <a:t></a:t>
            </a:r>
            <a:r>
              <a:rPr lang="th-TH" sz="1400" dirty="0">
                <a:latin typeface="Tahoma" pitchFamily="34" charset="0"/>
                <a:cs typeface="Tahoma" pitchFamily="34" charset="0"/>
                <a:sym typeface="Wingdings 2"/>
              </a:rPr>
              <a:t> 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ท่าลี่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929060" y="2019629"/>
            <a:ext cx="591856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ปากชม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921117" y="1588216"/>
            <a:ext cx="206178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S-F3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520915" y="3663905"/>
            <a:ext cx="1260000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เอราวัณ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287688" y="3909580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90" name="Oval 89"/>
          <p:cNvSpPr/>
          <p:nvPr/>
        </p:nvSpPr>
        <p:spPr>
          <a:xfrm>
            <a:off x="4792544" y="2947997"/>
            <a:ext cx="195381" cy="278227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33" name="Title 1"/>
          <p:cNvSpPr txBox="1">
            <a:spLocks/>
          </p:cNvSpPr>
          <p:nvPr/>
        </p:nvSpPr>
        <p:spPr>
          <a:xfrm>
            <a:off x="1639987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 </a:t>
            </a:r>
            <a:endParaRPr lang="th-TH" sz="4267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จังหวัดเลย</a:t>
            </a:r>
          </a:p>
        </p:txBody>
      </p:sp>
      <p:sp>
        <p:nvSpPr>
          <p:cNvPr id="66" name="Oval 86"/>
          <p:cNvSpPr/>
          <p:nvPr/>
        </p:nvSpPr>
        <p:spPr>
          <a:xfrm>
            <a:off x="6183965" y="3683872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67" name="Oval 86"/>
          <p:cNvSpPr/>
          <p:nvPr/>
        </p:nvSpPr>
        <p:spPr>
          <a:xfrm>
            <a:off x="4702543" y="3803872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0307" y="6140365"/>
            <a:ext cx="412927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 2" pitchFamily="18" charset="2"/>
              <a:buChar char="P"/>
              <a:defRPr/>
            </a:pP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ในปี 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62 spirometer :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รพ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.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เชียงคาน หนองหิน และท่าลี่</a:t>
            </a:r>
            <a:endParaRPr lang="th-TH" sz="2000" dirty="0">
              <a:latin typeface="AngsanaUPC" pitchFamily="18" charset="-34"/>
              <a:cs typeface="AngsanaUPC" pitchFamily="18" charset="-34"/>
            </a:endParaRPr>
          </a:p>
          <a:p>
            <a:pPr>
              <a:defRPr/>
            </a:pP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                  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**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รพ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.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หนองหิน ยังไม่ได้อบรม </a:t>
            </a:r>
            <a:r>
              <a:rPr lang="en-US" sz="2000" dirty="0" err="1">
                <a:latin typeface="AngsanaUPC" pitchFamily="18" charset="-34"/>
                <a:cs typeface="AngsanaUPC" pitchFamily="18" charset="-34"/>
                <a:sym typeface="Wingdings 2"/>
              </a:rPr>
              <a:t>spirometry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  </a:t>
            </a:r>
            <a:endParaRPr lang="en-US" sz="20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7" name="TextBox 123"/>
          <p:cNvSpPr txBox="1"/>
          <p:nvPr/>
        </p:nvSpPr>
        <p:spPr>
          <a:xfrm>
            <a:off x="3081568" y="1497551"/>
            <a:ext cx="1399237" cy="226942"/>
          </a:xfrm>
          <a:prstGeom prst="wedgeRoundRectCallout">
            <a:avLst>
              <a:gd name="adj1" fmla="val 79288"/>
              <a:gd name="adj2" fmla="val 161773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62</a:t>
            </a:r>
            <a:endParaRPr lang="th-TH" sz="1333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25514" y="853466"/>
            <a:ext cx="4181168" cy="1143000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/>
              <a:t>Geographical difference of adult asthma prevalence in Asian countries. </a:t>
            </a:r>
            <a:endParaRPr lang="th-TH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748132"/>
            <a:ext cx="3991231" cy="420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4072" y="6186982"/>
            <a:ext cx="237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Asia Pac Allergy 2014;4:75-85 </a:t>
            </a:r>
            <a:endParaRPr lang="th-TH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48132"/>
            <a:ext cx="4752528" cy="458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082" y="1101801"/>
            <a:ext cx="436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Increasing burden of asthma and related environmental risk factors in Asia.</a:t>
            </a:r>
            <a:endParaRPr lang="th-TH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87488" y="6461849"/>
            <a:ext cx="399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 ALLERGY CLIN IMMUNOL VOLUME 140, NUMBER 5</a:t>
            </a:r>
            <a:endParaRPr lang="th-TH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4226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WHO estimates : there were 383,000 deaths due to asthma in 2015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3176" y="1744379"/>
            <a:ext cx="2639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</a:rPr>
              <a:t>เขตบริการสุขภาพที่</a:t>
            </a:r>
            <a:r>
              <a:rPr lang="en-US" b="1" dirty="0" smtClean="0">
                <a:solidFill>
                  <a:srgbClr val="FF0000"/>
                </a:solidFill>
              </a:rPr>
              <a:t>8 </a:t>
            </a:r>
            <a:r>
              <a:rPr lang="th-TH" b="1" dirty="0" smtClean="0">
                <a:solidFill>
                  <a:srgbClr val="FF0000"/>
                </a:solidFill>
              </a:rPr>
              <a:t>ควรมีผู้ป่วยถึง </a:t>
            </a:r>
            <a:r>
              <a:rPr lang="en-US" b="1" dirty="0" smtClean="0">
                <a:solidFill>
                  <a:srgbClr val="FF0000"/>
                </a:solidFill>
              </a:rPr>
              <a:t>385,000 </a:t>
            </a:r>
            <a:r>
              <a:rPr lang="th-TH" b="1" dirty="0" smtClean="0">
                <a:solidFill>
                  <a:srgbClr val="FF0000"/>
                </a:solidFill>
              </a:rPr>
              <a:t>คน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แต่เข้าถึงบริการประมาณ </a:t>
            </a:r>
            <a:r>
              <a:rPr lang="en-US" b="1" dirty="0" smtClean="0">
                <a:solidFill>
                  <a:srgbClr val="FF0000"/>
                </a:solidFill>
              </a:rPr>
              <a:t>63,000 </a:t>
            </a:r>
            <a:r>
              <a:rPr lang="th-TH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16.4%</a:t>
            </a:r>
            <a:r>
              <a:rPr lang="th-TH" b="1" dirty="0" smtClean="0">
                <a:solidFill>
                  <a:srgbClr val="FF0000"/>
                </a:solidFill>
              </a:rPr>
              <a:t>) </a:t>
            </a:r>
            <a:r>
              <a:rPr lang="en-US" sz="2000" b="1" dirty="0" smtClean="0"/>
              <a:t>CockpitR8</a:t>
            </a:r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val="1400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348" y="998816"/>
            <a:ext cx="5664796" cy="518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7" y="916430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40963" y="1999274"/>
            <a:ext cx="206178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S-F3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13111" y="3924179"/>
            <a:ext cx="1147691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รพ.หนองคาย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40374" y="4717222"/>
            <a:ext cx="1082691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รพร.ท่าบ่อ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77091" y="3697237"/>
            <a:ext cx="74004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โพนพิสัย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77106" y="1706926"/>
            <a:ext cx="74004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รัตนวาปี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363401" y="3331047"/>
            <a:ext cx="1262955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ศรีเชียงใหม่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59788" y="2655269"/>
            <a:ext cx="74004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สังคม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99831" y="4055741"/>
            <a:ext cx="74004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r"/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โพธิ์ตาก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189021" y="5594925"/>
            <a:ext cx="74004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สระใคร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81523" y="2910550"/>
            <a:ext cx="740043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เฝ้าไร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700210" y="2940841"/>
          <a:ext cx="4075529" cy="3094196"/>
        </p:xfrm>
        <a:graphic>
          <a:graphicData uri="http://schemas.openxmlformats.org/drawingml/2006/table">
            <a:tbl>
              <a:tblPr/>
              <a:tblGrid>
                <a:gridCol w="1839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9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7947"/>
                <a:gridCol w="257947"/>
                <a:gridCol w="257947"/>
                <a:gridCol w="257947"/>
                <a:gridCol w="257947"/>
                <a:gridCol w="257947"/>
              </a:tblGrid>
              <a:tr h="30618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รพ.หนองคาย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  <a:endParaRPr lang="en-US" sz="1300" b="0" i="0" u="none" strike="noStrike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รพ.สมเด็จพระยุพราชท่าบ่อ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รพ.โพนพิสัย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รพ.ศรีเชียงใหม่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รพ.สังคม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รพ.เฝ้าไร่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รพ.โพธิ์ตาก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รพ.รัตนวาปี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977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รพ.สระใคร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5" name="Title 1"/>
          <p:cNvSpPr txBox="1">
            <a:spLocks/>
          </p:cNvSpPr>
          <p:nvPr/>
        </p:nvSpPr>
        <p:spPr>
          <a:xfrm>
            <a:off x="1942730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 </a:t>
            </a:r>
            <a:endParaRPr lang="th-TH" sz="4267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จังหวัดหนองคาย</a:t>
            </a:r>
          </a:p>
        </p:txBody>
      </p:sp>
      <p:sp>
        <p:nvSpPr>
          <p:cNvPr id="61" name="Oval 60"/>
          <p:cNvSpPr/>
          <p:nvPr/>
        </p:nvSpPr>
        <p:spPr>
          <a:xfrm>
            <a:off x="3722950" y="4477222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64" name="Oval 63"/>
          <p:cNvSpPr/>
          <p:nvPr/>
        </p:nvSpPr>
        <p:spPr>
          <a:xfrm>
            <a:off x="3458062" y="3591103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70" name="Oval 69"/>
          <p:cNvSpPr/>
          <p:nvPr/>
        </p:nvSpPr>
        <p:spPr>
          <a:xfrm>
            <a:off x="4596956" y="4191558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46" name="Oval 69"/>
          <p:cNvSpPr/>
          <p:nvPr/>
        </p:nvSpPr>
        <p:spPr>
          <a:xfrm>
            <a:off x="5591944" y="3713669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21" name="TextBox 58"/>
          <p:cNvSpPr txBox="1"/>
          <p:nvPr/>
        </p:nvSpPr>
        <p:spPr>
          <a:xfrm>
            <a:off x="3174430" y="2671074"/>
            <a:ext cx="1553418" cy="226942"/>
          </a:xfrm>
          <a:prstGeom prst="wedgeRoundRectCallout">
            <a:avLst>
              <a:gd name="adj1" fmla="val -96125"/>
              <a:gd name="adj2" fmla="val -34360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 smtClean="0">
                <a:latin typeface="Tahoma" pitchFamily="34" charset="0"/>
                <a:cs typeface="Tahoma" pitchFamily="34" charset="0"/>
              </a:rPr>
              <a:t>62</a:t>
            </a:r>
            <a:r>
              <a:rPr lang="th-TH" sz="1333" dirty="0" smtClean="0">
                <a:latin typeface="Tahoma" pitchFamily="34" charset="0"/>
                <a:cs typeface="Tahoma" pitchFamily="34" charset="0"/>
              </a:rPr>
              <a:t> ยังไม่ได้</a:t>
            </a:r>
            <a:endParaRPr lang="en-US" sz="1333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งานเขตบริการสุขภาพที่ 8\แผนที่เขต 8\แผนที่จังหวัดหนองบัวลำภู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99" y="1217360"/>
            <a:ext cx="4958897" cy="546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610784" y="1724493"/>
            <a:ext cx="206178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S-F3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6694860" y="2777216"/>
          <a:ext cx="5134265" cy="2404994"/>
        </p:xfrm>
        <a:graphic>
          <a:graphicData uri="http://schemas.openxmlformats.org/drawingml/2006/table">
            <a:tbl>
              <a:tblPr/>
              <a:tblGrid>
                <a:gridCol w="24103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33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9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2938"/>
                <a:gridCol w="322938"/>
                <a:gridCol w="322938"/>
                <a:gridCol w="322938"/>
                <a:gridCol w="322938"/>
                <a:gridCol w="322938"/>
              </a:tblGrid>
              <a:tr h="340148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14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รพ.หนองบัวลำภู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  <a:endParaRPr lang="en-US" sz="1300" b="0" i="0" u="none" strike="noStrike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14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รพ.ศรีบุญเรือง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F1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14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รพ.นากลาง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F1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14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รพ.นาวังเฉลิมพระเกียรติ 80 พรรษา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14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รพ.โนนสัง</a:t>
                      </a:r>
                      <a:endParaRPr lang="th-TH" sz="1300" b="0" i="0" u="none" strike="noStrike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141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รพ.สุวรรณคูหา</a:t>
                      </a:r>
                      <a:endParaRPr lang="th-TH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4871865" y="1957926"/>
            <a:ext cx="740043" cy="45388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สุวรรณคูหา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50103" y="4285047"/>
            <a:ext cx="1604138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รพ.หนองบัวลำภู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66742" y="5847590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โนนสัง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04801" y="5395855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ศรีบุญเรือง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399715" y="1968471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นากลาง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92124" y="3573016"/>
            <a:ext cx="740931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นาวัง</a:t>
            </a:r>
          </a:p>
        </p:txBody>
      </p:sp>
      <p:pic>
        <p:nvPicPr>
          <p:cNvPr id="42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39" y="723524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639987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 </a:t>
            </a:r>
            <a:endParaRPr lang="th-TH" sz="4267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จังหวัดหนองบัวลำภู</a:t>
            </a:r>
          </a:p>
        </p:txBody>
      </p:sp>
      <p:sp>
        <p:nvSpPr>
          <p:cNvPr id="47" name="Oval 46"/>
          <p:cNvSpPr/>
          <p:nvPr/>
        </p:nvSpPr>
        <p:spPr>
          <a:xfrm>
            <a:off x="4303096" y="4264358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35" name="Rounded Rectangle 29"/>
          <p:cNvSpPr/>
          <p:nvPr/>
        </p:nvSpPr>
        <p:spPr>
          <a:xfrm>
            <a:off x="2821382" y="3134014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สุวรรณคูหา</a:t>
            </a:r>
            <a:endParaRPr lang="en-US" sz="1333" dirty="0">
              <a:ln w="1905"/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Oval 46"/>
          <p:cNvSpPr/>
          <p:nvPr/>
        </p:nvSpPr>
        <p:spPr>
          <a:xfrm>
            <a:off x="2630964" y="3145930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37" name="Oval 46"/>
          <p:cNvSpPr/>
          <p:nvPr/>
        </p:nvSpPr>
        <p:spPr>
          <a:xfrm>
            <a:off x="3173411" y="5376893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9" name="Oval 46"/>
          <p:cNvSpPr/>
          <p:nvPr/>
        </p:nvSpPr>
        <p:spPr>
          <a:xfrm>
            <a:off x="5410307" y="5847590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8" name="TextBox 58"/>
          <p:cNvSpPr txBox="1"/>
          <p:nvPr/>
        </p:nvSpPr>
        <p:spPr>
          <a:xfrm>
            <a:off x="980184" y="3573016"/>
            <a:ext cx="1281038" cy="226942"/>
          </a:xfrm>
          <a:prstGeom prst="wedgeRoundRectCallout">
            <a:avLst>
              <a:gd name="adj1" fmla="val 140855"/>
              <a:gd name="adj2" fmla="val 1903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>
                <a:latin typeface="Tahoma" pitchFamily="34" charset="0"/>
                <a:cs typeface="Tahoma" pitchFamily="34" charset="0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12334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53" l="0" r="99424">
                        <a14:foregroundMark x1="77650" y1="95987" x2="77650" y2="95987"/>
                        <a14:foregroundMark x1="91705" y1="74157" x2="91705" y2="74157"/>
                        <a14:foregroundMark x1="96659" y1="58427" x2="96659" y2="58427"/>
                        <a14:foregroundMark x1="8525" y1="50722" x2="8525" y2="50722"/>
                        <a14:foregroundMark x1="4608" y1="30979" x2="4608" y2="30979"/>
                        <a14:foregroundMark x1="19470" y1="5618" x2="19470" y2="5618"/>
                        <a14:foregroundMark x1="2304" y1="17014" x2="2304" y2="17014"/>
                      </a14:backgroundRemoval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3421" y="760344"/>
            <a:ext cx="6071390" cy="495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รับรัฐมนตรี\new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4" y="752949"/>
            <a:ext cx="899592" cy="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811763" y="1814075"/>
            <a:ext cx="206178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รพ.</a:t>
            </a:r>
            <a:r>
              <a:rPr lang="en-US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S-F3</a:t>
            </a:r>
            <a:endParaRPr lang="th-TH" sz="3733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78565" y="1237440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รพ.บึงกาฬ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0965" y="1529284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950" y="3142663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โซ่พิสัย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19057" y="1917281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ปากคาด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87342" y="1975546"/>
            <a:ext cx="792088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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บุ่งคล้า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289205" y="4004538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เซกา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383495" y="4004538"/>
            <a:ext cx="1111316" cy="23836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Wingdings 2"/>
              </a:rPr>
              <a:t></a:t>
            </a:r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บึงโขงหลง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693957" y="3303648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พรเจริญ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461729" y="2480861"/>
            <a:ext cx="884059" cy="226942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th-TH" sz="1333" dirty="0">
                <a:ln w="1905"/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ศรีวิไล</a:t>
            </a:r>
            <a:endParaRPr lang="en-US" sz="1333" dirty="0">
              <a:ln w="1905"/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639987" y="164637"/>
            <a:ext cx="8712968" cy="155985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67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Spirometry </a:t>
            </a:r>
            <a:endParaRPr lang="th-TH" sz="4267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r"/>
            <a:r>
              <a:rPr lang="th-TH" sz="3733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จังหวัดบึงกาฬ</a:t>
            </a:r>
          </a:p>
        </p:txBody>
      </p:sp>
      <p:sp>
        <p:nvSpPr>
          <p:cNvPr id="66" name="Oval 65"/>
          <p:cNvSpPr/>
          <p:nvPr/>
        </p:nvSpPr>
        <p:spPr>
          <a:xfrm>
            <a:off x="5006222" y="3986978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68" name="Oval 67"/>
          <p:cNvSpPr/>
          <p:nvPr/>
        </p:nvSpPr>
        <p:spPr>
          <a:xfrm>
            <a:off x="4575240" y="2743518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/>
          </p:nvPr>
        </p:nvGraphicFramePr>
        <p:xfrm>
          <a:off x="7932108" y="2614064"/>
          <a:ext cx="4128343" cy="2985829"/>
        </p:xfrm>
        <a:graphic>
          <a:graphicData uri="http://schemas.openxmlformats.org/drawingml/2006/table">
            <a:tbl>
              <a:tblPr/>
              <a:tblGrid>
                <a:gridCol w="1250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0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23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8204"/>
                <a:gridCol w="335294"/>
                <a:gridCol w="335294"/>
                <a:gridCol w="335294"/>
                <a:gridCol w="335294"/>
                <a:gridCol w="335294"/>
              </a:tblGrid>
              <a:tr h="328333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โรงพยาบาล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ระดับ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63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64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65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66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รพ.บึงกาฬ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Tahoma" pitchFamily="34" charset="0"/>
                          <a:cs typeface="Tahoma" pitchFamily="34" charset="0"/>
                        </a:rPr>
                        <a:t>S</a:t>
                      </a:r>
                      <a:endParaRPr lang="en-US" sz="1300" b="0" i="0" u="none" strike="noStrike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รพ.เซกา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M1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รพ.พรเจริญ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รพ.ปากคาด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รพ.โซ่พิสัย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รพ.ศรีวิไล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รพ.บึงโขงหลง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F2</a:t>
                      </a: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0" dirty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ชำรุด</a:t>
                      </a: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218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00" b="0" i="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รพ.บุ่งคล้า</a:t>
                      </a:r>
                    </a:p>
                  </a:txBody>
                  <a:tcPr marL="9525" marR="9525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F3</a:t>
                      </a:r>
                      <a:endParaRPr lang="en-US" sz="1300" b="0" i="0" u="none" strike="noStrike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7160" marR="7160" marT="95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Tahoma" pitchFamily="34" charset="0"/>
                          <a:cs typeface="Tahoma" pitchFamily="34" charset="0"/>
                        </a:rPr>
                        <a:t>X</a:t>
                      </a: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cs typeface="Tahoma" pitchFamily="34" charset="0"/>
                          <a:sym typeface="Wingdings 2"/>
                        </a:rPr>
                        <a:t></a:t>
                      </a:r>
                      <a:endParaRPr lang="en-US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5519" marR="5519" marT="7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9" name="Oval 65"/>
          <p:cNvSpPr/>
          <p:nvPr/>
        </p:nvSpPr>
        <p:spPr>
          <a:xfrm>
            <a:off x="2095950" y="2193578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40" name="Oval 65"/>
          <p:cNvSpPr/>
          <p:nvPr/>
        </p:nvSpPr>
        <p:spPr>
          <a:xfrm>
            <a:off x="2537979" y="3417119"/>
            <a:ext cx="180000" cy="240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Tahoma" pitchFamily="34" charset="0"/>
                <a:cs typeface="Tahoma" pitchFamily="34" charset="0"/>
              </a:rPr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5224" y="5800789"/>
            <a:ext cx="752003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 2" pitchFamily="18" charset="2"/>
              <a:buChar char="P"/>
              <a:defRPr/>
            </a:pP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ในปี 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62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รพ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.</a:t>
            </a:r>
            <a:r>
              <a:rPr lang="th-TH" sz="2000" dirty="0">
                <a:latin typeface="AngsanaUPC" pitchFamily="18" charset="-34"/>
                <a:cs typeface="AngsanaUPC" pitchFamily="18" charset="-34"/>
              </a:rPr>
              <a:t>บึงโขงหลง  ได้รับ</a:t>
            </a:r>
            <a:r>
              <a:rPr lang="en-US" sz="20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spirometer </a:t>
            </a:r>
            <a:r>
              <a:rPr lang="th-TH" sz="2000" dirty="0">
                <a:latin typeface="AngsanaUPC" pitchFamily="18" charset="-34"/>
                <a:cs typeface="AngsanaUPC" pitchFamily="18" charset="-34"/>
              </a:rPr>
              <a:t>จากการยืมที่ </a:t>
            </a:r>
            <a:r>
              <a:rPr lang="th-TH" sz="2000" dirty="0" err="1">
                <a:latin typeface="AngsanaUPC" pitchFamily="18" charset="-34"/>
                <a:cs typeface="AngsanaUPC" pitchFamily="18" charset="-34"/>
              </a:rPr>
              <a:t>มข</a:t>
            </a:r>
            <a:r>
              <a:rPr lang="en-US" sz="2000" dirty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000" dirty="0">
                <a:latin typeface="AngsanaUPC" pitchFamily="18" charset="-34"/>
                <a:cs typeface="AngsanaUPC" pitchFamily="18" charset="-34"/>
              </a:rPr>
              <a:t> และได้รับบริจาคจากชมรมบ้านแสงธรรม </a:t>
            </a:r>
          </a:p>
          <a:p>
            <a:pPr marL="285750" indent="-285750">
              <a:buFont typeface="Wingdings 2" pitchFamily="18" charset="2"/>
              <a:buChar char="P"/>
              <a:defRPr/>
            </a:pP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รพ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.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บุ่งคล้า </a:t>
            </a:r>
            <a:r>
              <a:rPr lang="th-TH" sz="2000" dirty="0">
                <a:latin typeface="AngsanaUPC" pitchFamily="18" charset="-34"/>
                <a:cs typeface="AngsanaUPC" pitchFamily="18" charset="-34"/>
              </a:rPr>
              <a:t>ได้รับบริจาค</a:t>
            </a:r>
            <a:r>
              <a:rPr lang="en-US" sz="20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spirometer </a:t>
            </a:r>
            <a:r>
              <a:rPr lang="th-TH" sz="2000" dirty="0">
                <a:latin typeface="AngsanaUPC" pitchFamily="18" charset="-34"/>
                <a:cs typeface="AngsanaUPC" pitchFamily="18" charset="-34"/>
              </a:rPr>
              <a:t>จากชมรมบ้านแสงธรรม  </a:t>
            </a:r>
            <a:r>
              <a:rPr lang="en-US" sz="2000" dirty="0">
                <a:latin typeface="AngsanaUPC" pitchFamily="18" charset="-34"/>
                <a:cs typeface="AngsanaUPC" pitchFamily="18" charset="-34"/>
              </a:rPr>
              <a:t>+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อบรม </a:t>
            </a:r>
            <a:r>
              <a:rPr lang="en-US" sz="2000" dirty="0" err="1">
                <a:latin typeface="AngsanaUPC" pitchFamily="18" charset="-34"/>
                <a:cs typeface="AngsanaUPC" pitchFamily="18" charset="-34"/>
                <a:sym typeface="Wingdings 2"/>
              </a:rPr>
              <a:t>spirometry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(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RN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)      </a:t>
            </a:r>
            <a:endParaRPr lang="en-US" sz="2000" dirty="0">
              <a:latin typeface="AngsanaUPC" pitchFamily="18" charset="-34"/>
              <a:cs typeface="AngsanaUPC" pitchFamily="18" charset="-34"/>
              <a:sym typeface="Wingdings 2"/>
            </a:endParaRPr>
          </a:p>
          <a:p>
            <a:pPr>
              <a:defRPr/>
            </a:pP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       **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เครื่องที่ได้รับบริจาค ไม่มี </a:t>
            </a:r>
            <a:r>
              <a:rPr lang="en-US" sz="2000" dirty="0" err="1">
                <a:latin typeface="AngsanaUPC" pitchFamily="18" charset="-34"/>
                <a:cs typeface="AngsanaUPC" pitchFamily="18" charset="-34"/>
                <a:sym typeface="Wingdings 2"/>
              </a:rPr>
              <a:t>syring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 </a:t>
            </a:r>
            <a:r>
              <a:rPr lang="en-US" sz="2000" dirty="0" err="1">
                <a:latin typeface="AngsanaUPC" pitchFamily="18" charset="-34"/>
                <a:cs typeface="AngsanaUPC" pitchFamily="18" charset="-34"/>
                <a:sym typeface="Wingdings 2"/>
              </a:rPr>
              <a:t>callibate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 </a:t>
            </a:r>
            <a:r>
              <a:rPr lang="th-TH" sz="2000" dirty="0">
                <a:latin typeface="AngsanaUPC" pitchFamily="18" charset="-34"/>
                <a:cs typeface="AngsanaUPC" pitchFamily="18" charset="-34"/>
                <a:sym typeface="Wingdings 2"/>
              </a:rPr>
              <a:t>และ </a:t>
            </a:r>
            <a:r>
              <a:rPr lang="en-US" sz="2000" dirty="0">
                <a:latin typeface="AngsanaUPC" pitchFamily="18" charset="-34"/>
                <a:cs typeface="AngsanaUPC" pitchFamily="18" charset="-34"/>
                <a:sym typeface="Wingdings 2"/>
              </a:rPr>
              <a:t>inline filter</a:t>
            </a:r>
            <a:endParaRPr lang="en-US" sz="20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1" name="TextBox 71"/>
          <p:cNvSpPr txBox="1"/>
          <p:nvPr/>
        </p:nvSpPr>
        <p:spPr>
          <a:xfrm>
            <a:off x="2742764" y="4814022"/>
            <a:ext cx="1393222" cy="226942"/>
          </a:xfrm>
          <a:prstGeom prst="wedgeRoundRectCallout">
            <a:avLst>
              <a:gd name="adj1" fmla="val 35406"/>
              <a:gd name="adj2" fmla="val -583648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lIns="96000" tIns="0" rIns="0" bIns="0" rtlCol="0">
            <a:spAutoFit/>
          </a:bodyPr>
          <a:lstStyle/>
          <a:p>
            <a:pPr algn="ctr"/>
            <a:r>
              <a:rPr lang="th-TH" sz="1333" dirty="0">
                <a:latin typeface="Tahoma" pitchFamily="34" charset="0"/>
                <a:cs typeface="Tahoma" pitchFamily="34" charset="0"/>
              </a:rPr>
              <a:t>แผนปี </a:t>
            </a:r>
            <a:r>
              <a:rPr lang="en-US" sz="1333" dirty="0" smtClean="0">
                <a:latin typeface="Tahoma" pitchFamily="34" charset="0"/>
                <a:cs typeface="Tahoma" pitchFamily="34" charset="0"/>
              </a:rPr>
              <a:t>62</a:t>
            </a:r>
            <a:r>
              <a:rPr lang="th-TH" sz="1333" dirty="0" smtClean="0">
                <a:latin typeface="Tahoma" pitchFamily="34" charset="0"/>
                <a:cs typeface="Tahoma" pitchFamily="34" charset="0"/>
              </a:rPr>
              <a:t> ไม่ได้</a:t>
            </a:r>
            <a:endParaRPr lang="en-US" sz="1333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9103222"/>
              </p:ext>
            </p:extLst>
          </p:nvPr>
        </p:nvGraphicFramePr>
        <p:xfrm>
          <a:off x="191344" y="188641"/>
          <a:ext cx="11881320" cy="5974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ลูกศร: ขึ้น 3">
            <a:extLst>
              <a:ext uri="{FF2B5EF4-FFF2-40B4-BE49-F238E27FC236}">
                <a16:creationId xmlns:a16="http://schemas.microsoft.com/office/drawing/2014/main" xmlns="" id="{4C9312A7-9A43-476F-9160-FA87506077CC}"/>
              </a:ext>
            </a:extLst>
          </p:cNvPr>
          <p:cNvSpPr/>
          <p:nvPr/>
        </p:nvSpPr>
        <p:spPr>
          <a:xfrm>
            <a:off x="7464152" y="6091195"/>
            <a:ext cx="576064" cy="58441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480376" y="6491974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72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545018"/>
              </p:ext>
            </p:extLst>
          </p:nvPr>
        </p:nvGraphicFramePr>
        <p:xfrm>
          <a:off x="0" y="0"/>
          <a:ext cx="11881320" cy="623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9480376" y="6491974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3863752" y="6240204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201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652201"/>
              </p:ext>
            </p:extLst>
          </p:nvPr>
        </p:nvGraphicFramePr>
        <p:xfrm>
          <a:off x="119336" y="260648"/>
          <a:ext cx="11828382" cy="6291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0" y="6552550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8400256" y="6244951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058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95209"/>
              </p:ext>
            </p:extLst>
          </p:nvPr>
        </p:nvGraphicFramePr>
        <p:xfrm>
          <a:off x="191344" y="404664"/>
          <a:ext cx="1175637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9480376" y="6491974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3935760" y="6187767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95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570543"/>
              </p:ext>
            </p:extLst>
          </p:nvPr>
        </p:nvGraphicFramePr>
        <p:xfrm>
          <a:off x="-265384" y="595504"/>
          <a:ext cx="1245738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191344" y="6519446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10632504" y="6108040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25204"/>
              </p:ext>
            </p:extLst>
          </p:nvPr>
        </p:nvGraphicFramePr>
        <p:xfrm>
          <a:off x="479376" y="620687"/>
          <a:ext cx="11377264" cy="556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9480376" y="6491974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7752184" y="6131696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6454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6123"/>
              </p:ext>
            </p:extLst>
          </p:nvPr>
        </p:nvGraphicFramePr>
        <p:xfrm>
          <a:off x="-168696" y="260648"/>
          <a:ext cx="12241360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7032104" y="5877272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480376" y="6491974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33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Top 10 global causes of deaths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3" y="1223158"/>
            <a:ext cx="10058401" cy="521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1491" y="250538"/>
            <a:ext cx="678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cs typeface="+mj-cs"/>
              </a:rPr>
              <a:t>สาเหตุการเสียชีวิต </a:t>
            </a:r>
            <a:r>
              <a:rPr lang="en-US" sz="3600" b="1" dirty="0">
                <a:cs typeface="+mj-cs"/>
              </a:rPr>
              <a:t>10 </a:t>
            </a:r>
            <a:r>
              <a:rPr lang="th-TH" sz="3600" b="1" dirty="0">
                <a:cs typeface="+mj-cs"/>
              </a:rPr>
              <a:t>อันดับแรกทั่วโลกปี </a:t>
            </a:r>
            <a:r>
              <a:rPr lang="en-US" sz="3600" b="1" dirty="0">
                <a:cs typeface="+mj-cs"/>
              </a:rPr>
              <a:t>2559</a:t>
            </a:r>
            <a:endParaRPr lang="th-TH" sz="3600" dirty="0"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1277" y="3254851"/>
            <a:ext cx="385097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14727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398741"/>
              </p:ext>
            </p:extLst>
          </p:nvPr>
        </p:nvGraphicFramePr>
        <p:xfrm>
          <a:off x="-240704" y="325398"/>
          <a:ext cx="12745416" cy="634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119336" y="6489686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10776520" y="6197069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45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842764"/>
              </p:ext>
            </p:extLst>
          </p:nvPr>
        </p:nvGraphicFramePr>
        <p:xfrm>
          <a:off x="0" y="260648"/>
          <a:ext cx="12072664" cy="602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9605322" y="6519446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ลูกศร: ขึ้น 3">
            <a:extLst>
              <a:ext uri="{FF2B5EF4-FFF2-40B4-BE49-F238E27FC236}">
                <a16:creationId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3359696" y="6281008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98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069929"/>
              </p:ext>
            </p:extLst>
          </p:nvPr>
        </p:nvGraphicFramePr>
        <p:xfrm>
          <a:off x="-240704" y="188640"/>
          <a:ext cx="12169352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892446" y="6396335"/>
            <a:ext cx="63351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/>
              <a:t>จ</a:t>
            </a:r>
            <a:r>
              <a:rPr lang="en-US" sz="2400" b="1" dirty="0"/>
              <a:t>.</a:t>
            </a:r>
            <a:r>
              <a:rPr lang="th-TH" sz="2400" b="1" dirty="0"/>
              <a:t>หนองบัวลำภู </a:t>
            </a:r>
            <a:r>
              <a:rPr lang="th-TH" sz="2400" b="1" dirty="0" smtClean="0"/>
              <a:t>ผ่าน</a:t>
            </a:r>
            <a:r>
              <a:rPr lang="th-TH" sz="2400" b="1" dirty="0"/>
              <a:t>เกณฑ์การประเมินครบทุกอำเภอ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605322" y="6519446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ngsanaUPC" pitchFamily="18" charset="-34"/>
                <a:cs typeface="AngsanaUPC" pitchFamily="18" charset="-34"/>
              </a:rPr>
              <a:t>HDC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วันที่ประมวลผล ::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3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0</a:t>
            </a:r>
            <a:r>
              <a:rPr lang="en-US" sz="16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1600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th-TH" sz="1600" dirty="0">
                <a:latin typeface="AngsanaUPC" pitchFamily="18" charset="-34"/>
                <a:cs typeface="AngsanaUPC" pitchFamily="18" charset="-34"/>
              </a:rPr>
              <a:t>256</a:t>
            </a:r>
            <a:r>
              <a:rPr lang="en-US" sz="1600" dirty="0">
                <a:latin typeface="AngsanaUPC" pitchFamily="18" charset="-34"/>
                <a:cs typeface="AngsanaUPC" pitchFamily="18" charset="-34"/>
              </a:rPr>
              <a:t>2</a:t>
            </a:r>
            <a:endParaRPr lang="th-TH" sz="1600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59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263350" y="3212976"/>
            <a:ext cx="5184578" cy="352839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เกณฑ์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วินิจฉัยถูกต้องตามมาตรฐานการรักษา (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Spirometry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มีการติดตามการรักษา เช่น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MMRC, CAT score, 6MWT, Flu vaccine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มีการประเมินการใช้ยาพ่นควบคุม 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controller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ให้คำแนะนำการสูบบุหรี่ในผู้ที่ยังสูบ </a:t>
            </a: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47908"/>
              </p:ext>
            </p:extLst>
          </p:nvPr>
        </p:nvGraphicFramePr>
        <p:xfrm>
          <a:off x="5519936" y="1700809"/>
          <a:ext cx="6408714" cy="4941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21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0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59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44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44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0353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ข้อมูลพื้นฐานในครั้งแรก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ข้อมูลพื้นฐานที่ต้องมีปีละครั้ง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C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65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F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A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/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F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A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/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การประเมินสมรรถภาพปอด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การประเมินการสูบบุหรี่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การติดตาม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mMRC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2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การติดตาม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CAT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9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การติดตามการใช้ยาพ่นควบคุม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2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การฉีดวัคซีนไข้หวัดใหญ่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4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การติดตาม</a:t>
                      </a:r>
                      <a:r>
                        <a:rPr lang="th-TH" sz="1800" baseline="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6MWT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5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การ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CXR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ยืนยันไม่ใช่ภาวะโรคอื่น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933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Pulmonary Rehabilitation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เมื่อ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mMRC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&gt;2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หรือ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Exacerbation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cs typeface="AngsanaUPC" pitchFamily="18" charset="-34"/>
                        </a:rPr>
                        <a:t>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anose="02020603050405020304" pitchFamily="18" charset="0"/>
                        <a:cs typeface="AngsanaUPC" pitchFamily="18" charset="-3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263352" y="1700808"/>
            <a:ext cx="5184576" cy="158417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th-TH" sz="3600" b="1" dirty="0">
                <a:latin typeface="AngsanaUPC" pitchFamily="18" charset="-34"/>
              </a:rPr>
              <a:t>อัตราผู้ป่วยโรคปอดอุดกั้นเรื้อรังที่ได้รับการรักษาครบวงจรและได้มาตรฐาน</a:t>
            </a:r>
            <a:r>
              <a:rPr lang="en-US" sz="3600" b="1" dirty="0">
                <a:latin typeface="AngsanaUPC" pitchFamily="18" charset="-34"/>
              </a:rPr>
              <a:t> &gt; 60</a:t>
            </a:r>
            <a:r>
              <a:rPr lang="th-TH" sz="3600" b="1" dirty="0">
                <a:latin typeface="AngsanaUPC" pitchFamily="18" charset="-34"/>
              </a:rPr>
              <a:t> </a:t>
            </a:r>
            <a:r>
              <a:rPr lang="en-US" sz="3600" b="1" dirty="0">
                <a:latin typeface="AngsanaUPC" pitchFamily="18" charset="-34"/>
              </a:rPr>
              <a:t>% </a:t>
            </a:r>
            <a:endParaRPr lang="th-TH" sz="3600" dirty="0">
              <a:latin typeface="AngsanaUPC" pitchFamily="18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11969" r="11017" b="62875"/>
          <a:stretch/>
        </p:blipFill>
        <p:spPr bwMode="auto">
          <a:xfrm>
            <a:off x="263352" y="4090"/>
            <a:ext cx="11665296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3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11969" r="11017" b="62875"/>
          <a:stretch/>
        </p:blipFill>
        <p:spPr bwMode="auto">
          <a:xfrm>
            <a:off x="335360" y="4090"/>
            <a:ext cx="1152128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4032" y="5196227"/>
            <a:ext cx="483622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AngsanaUPC" pitchFamily="18" charset="-34"/>
                <a:cs typeface="AngsanaUPC" pitchFamily="18" charset="-34"/>
              </a:rPr>
              <a:t>การบันทึกข้อมูลโปรแกรม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COPD quality of care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ของกรมการแพทย์ ในเขต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8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จำแนกรายอำเภอ </a:t>
            </a:r>
            <a:r>
              <a:rPr lang="en-US" sz="2400" dirty="0">
                <a:latin typeface="AngsanaUPC" pitchFamily="18" charset="-34"/>
                <a:cs typeface="AngsanaUPC" pitchFamily="18" charset="-34"/>
              </a:rPr>
              <a:t>: </a:t>
            </a:r>
            <a:r>
              <a:rPr lang="th-TH" sz="2400" dirty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จ</a:t>
            </a:r>
            <a:r>
              <a:rPr lang="en-US" sz="2400" dirty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บึงกาฬ บันทึกข้อมูลฯ ได้ครบทุกอำเภอ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159030"/>
              </p:ext>
            </p:extLst>
          </p:nvPr>
        </p:nvGraphicFramePr>
        <p:xfrm>
          <a:off x="335360" y="1488874"/>
          <a:ext cx="11521280" cy="5223438"/>
        </p:xfrm>
        <a:graphic>
          <a:graphicData uri="http://schemas.openxmlformats.org/drawingml/2006/table">
            <a:tbl>
              <a:tblPr/>
              <a:tblGrid>
                <a:gridCol w="1872208"/>
                <a:gridCol w="1872208"/>
                <a:gridCol w="1696624"/>
                <a:gridCol w="1615744"/>
                <a:gridCol w="1584176"/>
                <a:gridCol w="1512168"/>
                <a:gridCol w="1368152"/>
              </a:tblGrid>
              <a:tr h="3237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อุดรฯ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สกลฯ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เลย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นครพนม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บึงกาฬ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หนองคาย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หนองบัว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รพ.อุดรธานี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รพ.สกลนคร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รพ.เลย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รพ.นครพนม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รพ.บึงกาฬ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รพ.หนองคาย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รพ.ศรีบุญเรือง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รพ.หนองหาน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รพ.วานรนิวาส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รพ.วังสะพุง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รพ.ท่าอุเทน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รพ.โซ่พิสัย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รพ.สระใคร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รพ.นากลาง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รพ.กุดจับ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รพ.วาริชภูมิ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รพ.หนองหิน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รพ.นาหว้า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รพ.ปากคาด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รพ.เฝ้าไร่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รพ.ศรีธาตุ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รพ.บ้านม่วง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รพ.ท่าลี่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รพ.โพนสวรรค์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รพ.ศรีวิไล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รพ.สังคม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1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รพร.บ้านดุง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รพ.นิคมน้ำอูน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รพ.นาแห้ว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รพ.ศรีสงคราม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รพ.เซกา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รพ.โพธิ์ตาก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44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รพ.นายูง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รพร.สว่างแดนดิน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รพ.ภูกระดึง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รพ.นาทม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รพ.บึงโขงหลง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รพ.ศรีเชียงใหม่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11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รพ.กุดจับ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รพ.โคกศรีสุพรรณ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รพ.ภูหลวง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รพ.บ้านแพง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รพ.พรเจริญ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รพร.ท่าบ่อ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3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รพ.ประจักษ์ศิลปาคม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รพ.พระอาจารย์ฝั้นอาจาโร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รพ.เอราวัณ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รพ.เรณูนคร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รพ.บุ่งคล้า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รพ.โพนพิสัย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รพ.หนองแสง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รพ.โพนนาแก้ว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รพ.เชียงคาน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รพ.ปลาปาก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รพ.โนนสะอาด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รพ.กุสุมาลย์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รพ.นาด้วง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รพ.วังสามหมอ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รพ.อากาศอำนวย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รพ.ปากชม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80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รพ.สร้างคอม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รพ.พังโคน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รพ.ภูเรือ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83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รพ.น้ำโสม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รพ.พระอาจารย์แบนธนากโร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รพร.ด่านซ้าย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</a:t>
                      </a:r>
                      <a:r>
                        <a:rPr lang="th-TH" sz="16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พิบูลย์</a:t>
                      </a:r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รักษ์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รพ.กุดบาก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รพ.ผาขาว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รพ.หนองวัวซอ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รพ.โคกศรีสุพรรณ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รพ.ไชยวาน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รพ.วาริชภูมิ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  รพ.เพ็ญ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รพ.กุสุมาลย์</a:t>
                      </a: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556" marR="4556" marT="4556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รพ.บ้านผือ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รพ.ทุ่งฝน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  รพ.กุม</a:t>
                      </a:r>
                      <a:r>
                        <a:rPr lang="th-TH" sz="16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ภวา</a:t>
                      </a:r>
                      <a:r>
                        <a:rPr lang="th-TH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ปี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1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515784"/>
              </p:ext>
            </p:extLst>
          </p:nvPr>
        </p:nvGraphicFramePr>
        <p:xfrm>
          <a:off x="263352" y="620688"/>
          <a:ext cx="1166529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ตัวเชื่อมต่อตรง 2"/>
          <p:cNvCxnSpPr/>
          <p:nvPr/>
        </p:nvCxnSpPr>
        <p:spPr>
          <a:xfrm>
            <a:off x="1631504" y="2780928"/>
            <a:ext cx="9793088" cy="0"/>
          </a:xfrm>
          <a:prstGeom prst="line">
            <a:avLst/>
          </a:prstGeom>
          <a:ln>
            <a:solidFill>
              <a:srgbClr val="FF0000"/>
            </a:solidFill>
            <a:prstDash val="dash"/>
            <a:headEnd w="lg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กล่องข้อความ 6">
            <a:extLst>
              <a:ext uri="{FF2B5EF4-FFF2-40B4-BE49-F238E27FC236}">
                <a16:creationId xmlns="" xmlns:a16="http://schemas.microsoft.com/office/drawing/2014/main" id="{AA06F3DA-9688-4297-9E90-216979876004}"/>
              </a:ext>
            </a:extLst>
          </p:cNvPr>
          <p:cNvSpPr txBox="1"/>
          <p:nvPr/>
        </p:nvSpPr>
        <p:spPr>
          <a:xfrm>
            <a:off x="2927648" y="5796171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+mj-cs"/>
              </a:rPr>
              <a:t>*</a:t>
            </a:r>
            <a:r>
              <a:rPr lang="th-TH" sz="2000" dirty="0">
                <a:cs typeface="+mj-cs"/>
              </a:rPr>
              <a:t>การบันทึก</a:t>
            </a:r>
            <a:r>
              <a:rPr lang="th-TH" sz="2000" dirty="0">
                <a:latin typeface="AngsanaUPC" pitchFamily="18" charset="-34"/>
                <a:cs typeface="+mj-cs"/>
              </a:rPr>
              <a:t>ข้อมูลโปรแกรม </a:t>
            </a:r>
            <a:r>
              <a:rPr lang="en-US" sz="2000" dirty="0">
                <a:latin typeface="AngsanaUPC" pitchFamily="18" charset="-34"/>
                <a:cs typeface="+mj-cs"/>
              </a:rPr>
              <a:t>COPD quality of care </a:t>
            </a:r>
            <a:r>
              <a:rPr lang="th-TH" sz="2000" dirty="0">
                <a:latin typeface="AngsanaUPC" pitchFamily="18" charset="-34"/>
                <a:cs typeface="+mj-cs"/>
              </a:rPr>
              <a:t>ของ</a:t>
            </a:r>
            <a:r>
              <a:rPr lang="th-TH" sz="2000" dirty="0">
                <a:cs typeface="+mj-cs"/>
              </a:rPr>
              <a:t>กรมการแพทย์ยังบันทึกไม่ครบทุก รพ</a:t>
            </a:r>
            <a:r>
              <a:rPr lang="en-US" sz="2000" dirty="0">
                <a:cs typeface="+mj-cs"/>
              </a:rPr>
              <a:t>. </a:t>
            </a:r>
            <a:r>
              <a:rPr lang="th-TH" sz="2000" dirty="0">
                <a:cs typeface="+mj-cs"/>
              </a:rPr>
              <a:t>และบันทึกไม่สมบูรณ์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**</a:t>
            </a:r>
            <a:r>
              <a:rPr lang="th-TH" sz="2000" dirty="0">
                <a:cs typeface="+mj-cs"/>
              </a:rPr>
              <a:t>ประเมินผลการดำเนินงาน</a:t>
            </a:r>
            <a:r>
              <a:rPr lang="th-TH" sz="2000" dirty="0" smtClean="0">
                <a:cs typeface="+mj-cs"/>
              </a:rPr>
              <a:t>โดยใช้แบบประเมินตนเอง</a:t>
            </a:r>
            <a:endParaRPr lang="en-US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47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443716"/>
              </p:ext>
            </p:extLst>
          </p:nvPr>
        </p:nvGraphicFramePr>
        <p:xfrm>
          <a:off x="262132" y="692695"/>
          <a:ext cx="11667736" cy="5724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87544" y="658100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</p:spTree>
    <p:extLst>
      <p:ext uri="{BB962C8B-B14F-4D97-AF65-F5344CB8AC3E}">
        <p14:creationId xmlns:p14="http://schemas.microsoft.com/office/powerpoint/2010/main" val="8448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807048"/>
              </p:ext>
            </p:extLst>
          </p:nvPr>
        </p:nvGraphicFramePr>
        <p:xfrm>
          <a:off x="551384" y="260648"/>
          <a:ext cx="10873207" cy="615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cxnSp>
        <p:nvCxnSpPr>
          <p:cNvPr id="5" name="ตัวเชื่อมต่อตรง 4"/>
          <p:cNvCxnSpPr/>
          <p:nvPr/>
        </p:nvCxnSpPr>
        <p:spPr>
          <a:xfrm>
            <a:off x="1127448" y="2276872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535129"/>
              </p:ext>
            </p:extLst>
          </p:nvPr>
        </p:nvGraphicFramePr>
        <p:xfrm>
          <a:off x="983432" y="764704"/>
          <a:ext cx="1022513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sp>
        <p:nvSpPr>
          <p:cNvPr id="5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3287688" y="3789040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1199456" y="2420888"/>
            <a:ext cx="10081120" cy="0"/>
          </a:xfrm>
          <a:prstGeom prst="line">
            <a:avLst/>
          </a:prstGeom>
          <a:ln cmpd="sng"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https://hdcservice.moph.go.th/hdc/reports/</a:t>
            </a:r>
            <a:r>
              <a:rPr lang="en-US" sz="1200" dirty="0"/>
              <a:t> 7</a:t>
            </a:r>
            <a:r>
              <a:rPr lang="th-TH" sz="1200" dirty="0"/>
              <a:t>พฤษภาคม </a:t>
            </a:r>
            <a:r>
              <a:rPr lang="en-US" sz="1200" dirty="0"/>
              <a:t>2562</a:t>
            </a:r>
            <a:endParaRPr lang="th-TH" sz="1200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089099"/>
              </p:ext>
            </p:extLst>
          </p:nvPr>
        </p:nvGraphicFramePr>
        <p:xfrm>
          <a:off x="335360" y="476672"/>
          <a:ext cx="1116124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ตัวเชื่อมต่อตรง 4"/>
          <p:cNvCxnSpPr/>
          <p:nvPr/>
        </p:nvCxnSpPr>
        <p:spPr>
          <a:xfrm>
            <a:off x="911424" y="2204864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8976320" y="4509120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4445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https://www.hfocus.org/sites/default/files/u11/graph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77" y="1211283"/>
            <a:ext cx="10105902" cy="51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145" y="374943"/>
            <a:ext cx="10754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cs typeface="+mj-cs"/>
              </a:rPr>
              <a:t>สาเหตุการเสียชีวิต </a:t>
            </a:r>
            <a:r>
              <a:rPr lang="en-US" sz="3600" b="1" dirty="0">
                <a:cs typeface="+mj-cs"/>
              </a:rPr>
              <a:t>10 </a:t>
            </a:r>
            <a:r>
              <a:rPr lang="th-TH" sz="3600" b="1" dirty="0">
                <a:cs typeface="+mj-cs"/>
              </a:rPr>
              <a:t>อันดับแรกในกลุ่มประเทศรายได้ปานกลางขั้นสูงในปี </a:t>
            </a:r>
            <a:r>
              <a:rPr lang="en-US" sz="3600" b="1" dirty="0">
                <a:cs typeface="+mj-cs"/>
              </a:rPr>
              <a:t>2559</a:t>
            </a:r>
            <a:endParaRPr lang="th-TH" sz="3600" dirty="0"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277" y="3054796"/>
            <a:ext cx="340059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47298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72906"/>
              </p:ext>
            </p:extLst>
          </p:nvPr>
        </p:nvGraphicFramePr>
        <p:xfrm>
          <a:off x="551384" y="194156"/>
          <a:ext cx="10945216" cy="6361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1343472" y="1844824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485120"/>
              </p:ext>
            </p:extLst>
          </p:nvPr>
        </p:nvGraphicFramePr>
        <p:xfrm>
          <a:off x="479376" y="476672"/>
          <a:ext cx="11089231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1055440" y="2348880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4871864" y="4869160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7557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092552"/>
              </p:ext>
            </p:extLst>
          </p:nvPr>
        </p:nvGraphicFramePr>
        <p:xfrm>
          <a:off x="767409" y="548679"/>
          <a:ext cx="10873208" cy="5868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cxnSp>
        <p:nvCxnSpPr>
          <p:cNvPr id="5" name="ตัวเชื่อมต่อตรง 4"/>
          <p:cNvCxnSpPr/>
          <p:nvPr/>
        </p:nvCxnSpPr>
        <p:spPr>
          <a:xfrm>
            <a:off x="1199456" y="1988840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2063552" y="4653136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8942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361865"/>
              </p:ext>
            </p:extLst>
          </p:nvPr>
        </p:nvGraphicFramePr>
        <p:xfrm>
          <a:off x="623392" y="404663"/>
          <a:ext cx="10945215" cy="6192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sp>
        <p:nvSpPr>
          <p:cNvPr id="6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4583832" y="4221088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0602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589629"/>
              </p:ext>
            </p:extLst>
          </p:nvPr>
        </p:nvGraphicFramePr>
        <p:xfrm>
          <a:off x="695400" y="692696"/>
          <a:ext cx="1087320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1343472" y="2132856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3863752" y="4365104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12507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414310"/>
              </p:ext>
            </p:extLst>
          </p:nvPr>
        </p:nvGraphicFramePr>
        <p:xfrm>
          <a:off x="551385" y="404664"/>
          <a:ext cx="10945216" cy="568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1127448" y="1916832"/>
            <a:ext cx="1008112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ลูกศร: ขึ้น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63CEFF-99DC-4C42-A07D-009333EA3546}"/>
              </a:ext>
            </a:extLst>
          </p:cNvPr>
          <p:cNvSpPr/>
          <p:nvPr/>
        </p:nvSpPr>
        <p:spPr>
          <a:xfrm>
            <a:off x="7392144" y="4005064"/>
            <a:ext cx="576064" cy="4768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1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42274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716868"/>
              </p:ext>
            </p:extLst>
          </p:nvPr>
        </p:nvGraphicFramePr>
        <p:xfrm>
          <a:off x="335360" y="620688"/>
          <a:ext cx="115212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</p:spTree>
    <p:extLst>
      <p:ext uri="{BB962C8B-B14F-4D97-AF65-F5344CB8AC3E}">
        <p14:creationId xmlns:p14="http://schemas.microsoft.com/office/powerpoint/2010/main" val="33721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148856"/>
              </p:ext>
            </p:extLst>
          </p:nvPr>
        </p:nvGraphicFramePr>
        <p:xfrm>
          <a:off x="479376" y="332656"/>
          <a:ext cx="1094521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6384032" y="6417261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https://hdcservice.moph.go.th/hdc/reports/</a:t>
            </a:r>
            <a:r>
              <a:rPr lang="en-US" sz="1200" dirty="0"/>
              <a:t> </a:t>
            </a:r>
            <a:r>
              <a:rPr lang="en-US" sz="1200" dirty="0" smtClean="0"/>
              <a:t>30 </a:t>
            </a:r>
            <a:r>
              <a:rPr lang="th-TH" sz="1200" dirty="0" smtClean="0"/>
              <a:t>มิถุนายน </a:t>
            </a:r>
            <a:r>
              <a:rPr lang="en-US" sz="1200" dirty="0" smtClean="0"/>
              <a:t>2562</a:t>
            </a:r>
            <a:endParaRPr lang="th-TH" sz="1200" dirty="0"/>
          </a:p>
        </p:txBody>
      </p:sp>
    </p:spTree>
    <p:extLst>
      <p:ext uri="{BB962C8B-B14F-4D97-AF65-F5344CB8AC3E}">
        <p14:creationId xmlns:p14="http://schemas.microsoft.com/office/powerpoint/2010/main" val="32423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81000"/>
            <a:ext cx="10801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9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81000"/>
            <a:ext cx="9001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7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18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72" y="2654686"/>
            <a:ext cx="340059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sz="2000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516203" y="1746913"/>
            <a:ext cx="614149" cy="2047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</a:rPr>
              <a:t>ชาย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16203" y="2092656"/>
            <a:ext cx="614149" cy="204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</a:rPr>
              <a:t>หญิง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72" y="2654685"/>
            <a:ext cx="35934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72F0C4B9-CA3E-4310-8043-044A9DFEDE74}"/>
              </a:ext>
            </a:extLst>
          </p:cNvPr>
          <p:cNvSpPr txBox="1"/>
          <p:nvPr/>
        </p:nvSpPr>
        <p:spPr>
          <a:xfrm>
            <a:off x="2639616" y="0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/>
              <a:t>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31561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81000"/>
            <a:ext cx="81343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81000"/>
            <a:ext cx="81343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1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8683" t="10990" r="9244" b="5494"/>
          <a:stretch/>
        </p:blipFill>
        <p:spPr>
          <a:xfrm>
            <a:off x="0" y="116633"/>
            <a:ext cx="12192000" cy="648071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l="26966" t="35701" r="35825" b="58799"/>
          <a:stretch/>
        </p:blipFill>
        <p:spPr>
          <a:xfrm>
            <a:off x="7536160" y="6597351"/>
            <a:ext cx="4536504" cy="245871"/>
          </a:xfrm>
          <a:prstGeom prst="rect">
            <a:avLst/>
          </a:prstGeom>
        </p:spPr>
      </p:pic>
      <p:sp>
        <p:nvSpPr>
          <p:cNvPr id="5" name="ลูกศร: ขวา 2">
            <a:extLst>
              <a:ext uri="{FF2B5EF4-FFF2-40B4-BE49-F238E27FC236}">
                <a16:creationId xmlns:a16="http://schemas.microsoft.com/office/drawing/2014/main" xmlns="" id="{9DE52E52-C5F2-4F7F-8F50-5BE7D8CF9F76}"/>
              </a:ext>
            </a:extLst>
          </p:cNvPr>
          <p:cNvSpPr/>
          <p:nvPr/>
        </p:nvSpPr>
        <p:spPr>
          <a:xfrm>
            <a:off x="4683995" y="2417521"/>
            <a:ext cx="648072" cy="3650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: ขวา 4">
            <a:extLst>
              <a:ext uri="{FF2B5EF4-FFF2-40B4-BE49-F238E27FC236}">
                <a16:creationId xmlns:a16="http://schemas.microsoft.com/office/drawing/2014/main" xmlns="" id="{76645AF6-9646-4D02-8A5C-CD93CDF0E918}"/>
              </a:ext>
            </a:extLst>
          </p:cNvPr>
          <p:cNvSpPr/>
          <p:nvPr/>
        </p:nvSpPr>
        <p:spPr>
          <a:xfrm>
            <a:off x="4691844" y="5809950"/>
            <a:ext cx="648072" cy="3650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: ขวา 2">
            <a:extLst>
              <a:ext uri="{FF2B5EF4-FFF2-40B4-BE49-F238E27FC236}">
                <a16:creationId xmlns:a16="http://schemas.microsoft.com/office/drawing/2014/main" xmlns="" id="{9DE52E52-C5F2-4F7F-8F50-5BE7D8CF9F76}"/>
              </a:ext>
            </a:extLst>
          </p:cNvPr>
          <p:cNvSpPr/>
          <p:nvPr/>
        </p:nvSpPr>
        <p:spPr>
          <a:xfrm>
            <a:off x="4683995" y="5448560"/>
            <a:ext cx="648072" cy="3650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ขวา 4">
            <a:extLst>
              <a:ext uri="{FF2B5EF4-FFF2-40B4-BE49-F238E27FC236}">
                <a16:creationId xmlns:a16="http://schemas.microsoft.com/office/drawing/2014/main" xmlns="" id="{76645AF6-9646-4D02-8A5C-CD93CDF0E918}"/>
              </a:ext>
            </a:extLst>
          </p:cNvPr>
          <p:cNvSpPr/>
          <p:nvPr/>
        </p:nvSpPr>
        <p:spPr>
          <a:xfrm>
            <a:off x="4691844" y="3747026"/>
            <a:ext cx="648072" cy="3650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: ขวา 4">
            <a:extLst>
              <a:ext uri="{FF2B5EF4-FFF2-40B4-BE49-F238E27FC236}">
                <a16:creationId xmlns:a16="http://schemas.microsoft.com/office/drawing/2014/main" xmlns="" id="{76645AF6-9646-4D02-8A5C-CD93CDF0E918}"/>
              </a:ext>
            </a:extLst>
          </p:cNvPr>
          <p:cNvSpPr/>
          <p:nvPr/>
        </p:nvSpPr>
        <p:spPr>
          <a:xfrm>
            <a:off x="4683995" y="4321421"/>
            <a:ext cx="648072" cy="3650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7320136" y="2237521"/>
            <a:ext cx="360040" cy="360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1" name="TextBox 10"/>
          <p:cNvSpPr txBox="1"/>
          <p:nvPr/>
        </p:nvSpPr>
        <p:spPr>
          <a:xfrm>
            <a:off x="7356140" y="3755082"/>
            <a:ext cx="360040" cy="360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7356140" y="4333326"/>
            <a:ext cx="360040" cy="360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3" name="TextBox 12"/>
          <p:cNvSpPr txBox="1"/>
          <p:nvPr/>
        </p:nvSpPr>
        <p:spPr>
          <a:xfrm>
            <a:off x="7356140" y="5453635"/>
            <a:ext cx="360040" cy="360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4" name="TextBox 13"/>
          <p:cNvSpPr txBox="1"/>
          <p:nvPr/>
        </p:nvSpPr>
        <p:spPr>
          <a:xfrm>
            <a:off x="7356140" y="5815025"/>
            <a:ext cx="360040" cy="360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163860" y="9755"/>
            <a:ext cx="2089611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COCKPIT </a:t>
            </a:r>
            <a:r>
              <a:rPr lang="th-TH" b="1" dirty="0" smtClean="0"/>
              <a:t>เขต8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6977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4455" y="44624"/>
            <a:ext cx="11601491" cy="1618846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อบรม </a:t>
            </a: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“Easy Asthma and COPD Clinic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: </a:t>
            </a: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Best practice sharing to improve quality of </a:t>
            </a:r>
            <a:r>
              <a:rPr lang="en-US" sz="2800" dirty="0">
                <a:latin typeface="AngsanaUPC" pitchFamily="18" charset="-34"/>
                <a:cs typeface="AngsanaUPC" pitchFamily="18" charset="-34"/>
              </a:rPr>
              <a:t/>
            </a:r>
            <a:br>
              <a:rPr lang="en-US" sz="2800" dirty="0">
                <a:latin typeface="AngsanaUPC" pitchFamily="18" charset="-34"/>
                <a:cs typeface="AngsanaUPC" pitchFamily="18" charset="-34"/>
              </a:rPr>
            </a:b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Asthma &amp; COPD management”</a:t>
            </a:r>
            <a:r>
              <a:rPr lang="en-US" sz="2800" dirty="0">
                <a:latin typeface="AngsanaUPC" pitchFamily="18" charset="-34"/>
                <a:cs typeface="AngsanaUPC" pitchFamily="18" charset="-34"/>
              </a:rPr>
              <a:t/>
            </a:r>
            <a:br>
              <a:rPr lang="en-US" sz="2800" dirty="0">
                <a:latin typeface="AngsanaUPC" pitchFamily="18" charset="-34"/>
                <a:cs typeface="AngsanaUPC" pitchFamily="18" charset="-34"/>
              </a:rPr>
            </a:b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วันที่ </a:t>
            </a: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24 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ตุลาคม </a:t>
            </a: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2561 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ณ โรงแรมประจักษ์ตรา ดีไซน์ โฮ</a:t>
            </a:r>
            <a:r>
              <a:rPr lang="th-TH" sz="2800" b="1" dirty="0" err="1">
                <a:latin typeface="AngsanaUPC" pitchFamily="18" charset="-34"/>
                <a:cs typeface="AngsanaUPC" pitchFamily="18" charset="-34"/>
              </a:rPr>
              <a:t>เทล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 จ. อุดรธานี</a:t>
            </a:r>
            <a:endParaRPr lang="th-TH" sz="2800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1266" name="Picture 2" descr="I:\Pictures vivo\LINE\15404280898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0" y="1663470"/>
            <a:ext cx="3330370" cy="25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Pictures vivo\LINE\15404281211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17" y="1663470"/>
            <a:ext cx="5035769" cy="50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ประชุม EACC 24 ตค.61-อุดรฯ\56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9" y="4222232"/>
            <a:ext cx="3330371" cy="24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I:\ประชุม EACC 24 ตค.61-อุดรฯ\568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086" y="1663470"/>
            <a:ext cx="3243554" cy="27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:\ประชุม EACC 24 ตค.61-อุดรฯ\568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780" y="4365103"/>
            <a:ext cx="3241956" cy="23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34054" t="10816" r="34053" b="25620"/>
          <a:stretch/>
        </p:blipFill>
        <p:spPr>
          <a:xfrm>
            <a:off x="7536160" y="1402822"/>
            <a:ext cx="4392488" cy="5239154"/>
          </a:xfrm>
          <a:prstGeom prst="rect">
            <a:avLst/>
          </a:prstGeom>
        </p:spPr>
      </p:pic>
      <p:pic>
        <p:nvPicPr>
          <p:cNvPr id="10" name="ตัวแทนเนื้อหา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2" y="1402822"/>
            <a:ext cx="7412848" cy="2602242"/>
          </a:xfrm>
          <a:prstGeom prst="rect">
            <a:avLst/>
          </a:prstGeom>
        </p:spPr>
      </p:pic>
      <p:pic>
        <p:nvPicPr>
          <p:cNvPr id="11" name="ตัวแทนเนื้อหา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2" y="4005064"/>
            <a:ext cx="2194256" cy="2636912"/>
          </a:xfrm>
          <a:prstGeom prst="rect">
            <a:avLst/>
          </a:prstGeom>
        </p:spPr>
      </p:pic>
      <p:pic>
        <p:nvPicPr>
          <p:cNvPr id="12" name="ตัวแทนเนื้อหา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68" y="4005064"/>
            <a:ext cx="2410280" cy="2636912"/>
          </a:xfrm>
          <a:prstGeom prst="rect">
            <a:avLst/>
          </a:prstGeom>
        </p:spPr>
      </p:pic>
      <p:pic>
        <p:nvPicPr>
          <p:cNvPr id="13" name="ตัวแทนเนื้อหา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970394"/>
            <a:ext cx="2808312" cy="2671582"/>
          </a:xfrm>
          <a:prstGeom prst="rect">
            <a:avLst/>
          </a:prstGeom>
        </p:spPr>
      </p:pic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123312" y="0"/>
            <a:ext cx="11805336" cy="1402822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อบรม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“Easy Asthma and COPD Clinic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: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Best practice sharing to improve quality of </a:t>
            </a:r>
            <a:r>
              <a:rPr lang="en-US" sz="2800" dirty="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en-US" sz="2800" dirty="0" smtClean="0">
                <a:latin typeface="AngsanaUPC" pitchFamily="18" charset="-34"/>
                <a:cs typeface="AngsanaUPC" pitchFamily="18" charset="-34"/>
              </a:rPr>
            </a:b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Asthma &amp; COPD management”</a:t>
            </a:r>
            <a:r>
              <a:rPr lang="en-US" sz="2800" dirty="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en-US" sz="2800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วันที่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10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มิถุนายน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2562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ณ โรงแรมประจักษ์ตรา ดีไซน์ โฮ</a:t>
            </a:r>
            <a:r>
              <a:rPr lang="th-TH" sz="2800" b="1" dirty="0" err="1" smtClean="0">
                <a:latin typeface="AngsanaUPC" pitchFamily="18" charset="-34"/>
                <a:cs typeface="AngsanaUPC" pitchFamily="18" charset="-34"/>
              </a:rPr>
              <a:t>เทล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จ. อุดรธานี</a:t>
            </a:r>
            <a:endParaRPr lang="th-TH" sz="2800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97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โครงการ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Asthma day camp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asthma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เด็ก) ปีงบประมาณ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2562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รพ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นครพนม</a:t>
            </a:r>
            <a:endParaRPr lang="th-TH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2" descr="I:\สรุป ปี 62 (6 mo) SP COPD Asthma R8\977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417638"/>
            <a:ext cx="11809312" cy="525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247040" cy="1143000"/>
          </a:xfrm>
          <a:solidFill>
            <a:schemeClr val="accent3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ประชุม </a:t>
            </a:r>
            <a:r>
              <a:rPr lang="en-US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VDO conference </a:t>
            </a:r>
            <a: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th-TH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สรุปผลการดำเนินงาน 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SP COPD &amp; Asthma 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62 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รอบ </a:t>
            </a:r>
            <a:r>
              <a:rPr lang="en-US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6 </a:t>
            </a:r>
            <a:r>
              <a:rPr lang="th-TH" sz="40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เดือน 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จ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นครพนม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: 28 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พ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4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.62</a:t>
            </a:r>
            <a:endParaRPr lang="en-US" sz="4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ตัวแทนเนื้อหา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18138"/>
            <a:ext cx="7070576" cy="2452886"/>
          </a:xfrm>
        </p:spPr>
      </p:pic>
      <p:pic>
        <p:nvPicPr>
          <p:cNvPr id="7" name="ตัวแทนเนื้อหา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6792"/>
            <a:ext cx="7070576" cy="2520280"/>
          </a:xfrm>
        </p:spPr>
      </p:pic>
      <p:pic>
        <p:nvPicPr>
          <p:cNvPr id="9" name="ตัวแทนเนื้อหา 8"/>
          <p:cNvPicPr>
            <a:picLocks noChangeAspect="1"/>
          </p:cNvPicPr>
          <p:nvPr/>
        </p:nvPicPr>
        <p:blipFill rotWithShape="1">
          <a:blip r:embed="rId4"/>
          <a:srcRect l="22108" t="14951" r="20418"/>
          <a:stretch/>
        </p:blipFill>
        <p:spPr>
          <a:xfrm>
            <a:off x="7808392" y="1556792"/>
            <a:ext cx="40482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ประชุม 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CSO 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เขต 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8  </a:t>
            </a:r>
            <a:b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นำเสนอผลการดำเนินงาน 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SP</a:t>
            </a:r>
            <a:r>
              <a:rPr lang="en-US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COPD </a:t>
            </a:r>
            <a:r>
              <a:rPr lang="en-US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&amp; Asthma </a:t>
            </a:r>
            <a:r>
              <a:rPr lang="th-TH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62 </a:t>
            </a:r>
            <a:r>
              <a:rPr lang="th-TH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(รอบ </a:t>
            </a:r>
            <a:r>
              <a:rPr lang="en-US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6 </a:t>
            </a:r>
            <a:r>
              <a:rPr lang="th-TH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เดือน 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: 12 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มิ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ย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.62 </a:t>
            </a:r>
            <a:endParaRPr lang="en-US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843881"/>
            <a:ext cx="5384800" cy="4038600"/>
          </a:xfrm>
        </p:spPr>
      </p:pic>
      <p:pic>
        <p:nvPicPr>
          <p:cNvPr id="6" name="ตัวแทนเนื้อหา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40931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ประชุมวิชาการ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COPD 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เขตบริการสุขภาพที่8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โดยกรมการแพทย์ 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19 </a:t>
            </a:r>
            <a:r>
              <a:rPr lang="th-TH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en-US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ค</a:t>
            </a:r>
            <a:r>
              <a:rPr lang="en-US" sz="3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. 62 </a:t>
            </a:r>
            <a:endParaRPr lang="en-US" sz="3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030" name="Picture 6" descr="C:\Users\Lenovo\Desktop\COPD&amp;Asthma 14-8-62\1_resiz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714500"/>
            <a:ext cx="3312368" cy="24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enovo\Desktop\COPD&amp;Asthma 14-8-62\2_resiz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1" y="3068960"/>
            <a:ext cx="381642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enovo\Desktop\COPD&amp;Asthma 14-8-62\3_resi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1" y="1700808"/>
            <a:ext cx="381642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Lenovo\Desktop\COPD&amp;Asthma 14-8-62\4_re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581128"/>
            <a:ext cx="32403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Lenovo\Desktop\COPD&amp;Asthma 14-8-62\5_resiz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581128"/>
            <a:ext cx="331236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Lenovo\Desktop\COPD&amp;Asthma 14-8-62\6_resiz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00808"/>
            <a:ext cx="32403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Lenovo\Desktop\COPD&amp;Asthma 14-8-62\7_resiz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1" y="4548830"/>
            <a:ext cx="3816425" cy="1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80788"/>
              </p:ext>
            </p:extLst>
          </p:nvPr>
        </p:nvGraphicFramePr>
        <p:xfrm>
          <a:off x="0" y="6807"/>
          <a:ext cx="12192000" cy="6973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1624"/>
                <a:gridCol w="5596999"/>
                <a:gridCol w="1253730"/>
                <a:gridCol w="1354667"/>
                <a:gridCol w="1274980"/>
              </a:tblGrid>
              <a:tr h="919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r>
                        <a:rPr lang="th-TH" sz="3200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โอกาสพัฒนา</a:t>
                      </a: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สภาพปัญหา</a:t>
                      </a: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เป้าหมาย</a:t>
                      </a: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ระดับ รพ</a:t>
                      </a:r>
                      <a:r>
                        <a:rPr lang="en-US" sz="32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.</a:t>
                      </a: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แผน</a:t>
                      </a:r>
                      <a:r>
                        <a:rPr lang="th-TH" sz="3200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ปี</a:t>
                      </a:r>
                      <a:endParaRPr lang="en-US" sz="3200" dirty="0" smtClean="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45985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 </a:t>
                      </a: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Spirometer  </a:t>
                      </a:r>
                      <a:r>
                        <a:rPr lang="th-TH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ทั้ง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เขตมี  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46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M1 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ขาดที่  รพ.สว่างแดนดิน     </a:t>
                      </a:r>
                      <a:endParaRPr lang="th-TH" sz="3200" b="1" dirty="0" smtClean="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F2-F3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   ขาดจำนวน 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42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 รพ.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100%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M1-2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62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459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F1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63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459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F2-3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64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45985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err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จนท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.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ตรวจ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Spirometry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ทั้งเขตมี  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46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แห่ง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M-F3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   ขาดจำนวน  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43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แห่ง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100%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M1-2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62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459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F1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63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459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F2-3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64</a:t>
                      </a:r>
                      <a:endParaRPr lang="en-US" sz="3200" b="1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10576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Chest med 3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คน ที่ </a:t>
                      </a:r>
                      <a:r>
                        <a:rPr lang="th-TH" sz="3200" b="1" dirty="0" err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รพศ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.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อุดรฯ ยังขาดที่ </a:t>
                      </a:r>
                      <a:r>
                        <a:rPr lang="th-TH" sz="3200" b="1" dirty="0" err="1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รพศ</a:t>
                      </a: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.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สกลฯ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 </a:t>
                      </a:r>
                      <a:r>
                        <a:rPr lang="th-TH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คน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63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  <a:tr h="1839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ขาดยาที่จำเป็น </a:t>
                      </a:r>
                      <a:endParaRPr lang="en-US" sz="3200" b="1" dirty="0" smtClean="0"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ICS</a:t>
                      </a:r>
                      <a:r>
                        <a:rPr lang="th-TH" sz="3200" b="1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/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LABA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LAMA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Flu vaccine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effectLst/>
                        <a:latin typeface="AngsanaUPC" panose="02020603050405020304" pitchFamily="18" charset="-34"/>
                        <a:ea typeface="Calibri" panose="020F0502020204030204" pitchFamily="34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100%</a:t>
                      </a: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A-F3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63</a:t>
                      </a:r>
                      <a:endParaRPr lang="en-US" sz="3200" b="1" dirty="0" smtClean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AngsanaUPC" panose="02020603050405020304" pitchFamily="18" charset="-34"/>
                        <a:ea typeface="Times New Roman" panose="02020603050405020304" pitchFamily="18" charset="0"/>
                        <a:cs typeface="AngsanaUPC" panose="02020603050405020304" pitchFamily="18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7" descr="à¸£à¸¹à¸à¸ à¸²à¸à¸à¸µà¹à¹à¸à¸µà¹à¸¢à¸§à¸à¹à¸­à¸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" y="4000095"/>
            <a:ext cx="2220392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à¸à¸¥à¸à¸²à¸£à¸à¹à¸à¸«à¸²à¸£à¸¹à¸à¸ à¸²à¸à¸ªà¸³à¸«à¸£à¸±à¸ à¸¢à¸² ICS LA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4"/>
          <a:stretch/>
        </p:blipFill>
        <p:spPr bwMode="auto">
          <a:xfrm>
            <a:off x="288200" y="5325884"/>
            <a:ext cx="2207400" cy="11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 bwMode="auto">
          <a:xfrm>
            <a:off x="263352" y="2658460"/>
            <a:ext cx="2232248" cy="11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à¸à¸¥à¸à¸²à¸£à¸à¹à¸à¸«à¸²à¸£à¸¹à¸à¸ à¸²à¸à¸ªà¸³à¸«à¸£à¸±à¸ spiro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31504"/>
            <a:ext cx="2232248" cy="10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36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77" y="3559763"/>
            <a:ext cx="340059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sz="20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516203" y="1746913"/>
            <a:ext cx="614149" cy="2047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</a:rPr>
              <a:t>ชาย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516203" y="2092656"/>
            <a:ext cx="614149" cy="204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</a:rPr>
              <a:t>หญิง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877" y="3550496"/>
            <a:ext cx="35934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607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3B006AC-338E-448D-B518-F3E57CEA6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632"/>
            <a:ext cx="12191999" cy="674136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26C9D461-AA80-43F1-BB3A-4FA6F0732F78}"/>
              </a:ext>
            </a:extLst>
          </p:cNvPr>
          <p:cNvSpPr/>
          <p:nvPr/>
        </p:nvSpPr>
        <p:spPr>
          <a:xfrm>
            <a:off x="263352" y="3573016"/>
            <a:ext cx="2592288" cy="864096"/>
          </a:xfrm>
          <a:prstGeom prst="rect">
            <a:avLst/>
          </a:prstGeom>
          <a:noFill/>
          <a:ln>
            <a:solidFill>
              <a:srgbClr val="BF1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11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/>
          </p:nvPr>
        </p:nvGraphicFramePr>
        <p:xfrm>
          <a:off x="204716" y="914399"/>
          <a:ext cx="11218459" cy="540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3517" y="382138"/>
            <a:ext cx="862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cs typeface="+mj-cs"/>
              </a:rPr>
              <a:t>สาเหตุการเสียชีวิตตามกลุ่มโรค 10 อันดับแรกของประเทศไทย ปี2561 (</a:t>
            </a:r>
            <a:r>
              <a:rPr lang="en-US" dirty="0">
                <a:cs typeface="+mj-cs"/>
              </a:rPr>
              <a:t>Hospital Base</a:t>
            </a:r>
            <a:r>
              <a:rPr lang="th-TH" dirty="0">
                <a:cs typeface="+mj-cs"/>
              </a:rPr>
              <a:t>) </a:t>
            </a:r>
          </a:p>
        </p:txBody>
      </p:sp>
      <p:sp>
        <p:nvSpPr>
          <p:cNvPr id="5" name="ลูกศรลง 4"/>
          <p:cNvSpPr/>
          <p:nvPr/>
        </p:nvSpPr>
        <p:spPr>
          <a:xfrm>
            <a:off x="9454554" y="2251881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72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4374</Words>
  <Application>Microsoft Office PowerPoint</Application>
  <PresentationFormat>กำหนดเอง</PresentationFormat>
  <Paragraphs>1167</Paragraphs>
  <Slides>69</Slides>
  <Notes>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3</vt:i4>
      </vt:variant>
      <vt:variant>
        <vt:lpstr>ชื่อเรื่องภาพนิ่ง</vt:lpstr>
      </vt:variant>
      <vt:variant>
        <vt:i4>69</vt:i4>
      </vt:variant>
    </vt:vector>
  </HeadingPairs>
  <TitlesOfParts>
    <vt:vector size="72" baseType="lpstr">
      <vt:lpstr>ชุดรูปแบบของ Office</vt:lpstr>
      <vt:lpstr>1_ธีมของ Office</vt:lpstr>
      <vt:lpstr>ธีมของ Office</vt:lpstr>
      <vt:lpstr>SP COPD &amp; Asthma เขตสุขภาพที่ 8  ปีงบประมาณ 2562 (9 เดือน)</vt:lpstr>
      <vt:lpstr>สถานการณ์</vt:lpstr>
      <vt:lpstr>Geographical difference of adult asthma prevalence in Asian countries.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วิเคราะห์สถานการปัญหาตาม 6 Building Blocks +</vt:lpstr>
      <vt:lpstr>งานนำเสนอ PowerPoint</vt:lpstr>
      <vt:lpstr>งานนำเสนอ PowerPoint</vt:lpstr>
      <vt:lpstr>ประชุมสรุปผลการดำเนินงาน/ KPI + แผน ปี 62</vt:lpstr>
      <vt:lpstr>ตัวชี้วัด SP: COPD &amp; Asthma ปี 62 เขตสุขภาพที่ 8</vt:lpstr>
      <vt:lpstr>KPI SP COPD &amp; Asthma เขตสุขภาพที่ 8 ปี 62</vt:lpstr>
      <vt:lpstr>KPI SP COPD &amp; Asthma เขตสุขภาพที่ 8 ปี 62</vt:lpstr>
      <vt:lpstr>งานนำเสนอ PowerPoint</vt:lpstr>
      <vt:lpstr>งานนำเสนอ PowerPoint</vt:lpstr>
      <vt:lpstr> COPD &amp; Asthma clinic</vt:lpstr>
      <vt:lpstr>Asthma clinic กุมารเวชกรรม</vt:lpstr>
      <vt:lpstr>Mapping spirometer ขาด 43 แห่ง จาก 89 รพ.(48.31%)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อัตราผู้ป่วยโรคปอดอุดกั้นเรื้อรังที่ได้รับการรักษาครบวงจรและได้มาตรฐาน &gt; 60 %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อบรม “Easy Asthma and COPD Clinic: Best practice sharing to improve quality of  Asthma &amp; COPD management” วันที่ 24 ตุลาคม 2561 ณ โรงแรมประจักษ์ตรา ดีไซน์ โฮเทล จ. อุดรธานี</vt:lpstr>
      <vt:lpstr>งานนำเสนอ PowerPoint</vt:lpstr>
      <vt:lpstr>โครงการ Asthma day camp (asthma เด็ก) ปีงบประมาณ 2562 รพ.นครพนม</vt:lpstr>
      <vt:lpstr>ประชุม VDO conference  สรุปผลการดำเนินงาน SP COPD &amp; Asthma ปี 62 (รอบ 6 เดือน ) จ.นครพนม : 28 พ.ค.62</vt:lpstr>
      <vt:lpstr>ประชุม CSO เขต 8   นำเสนอผลการดำเนินงาน SP COPD &amp; Asthma ปี 62 (รอบ 6 เดือน ) : 12 มิ.ย.62 </vt:lpstr>
      <vt:lpstr>ประชุมวิชาการ COPD เขตบริการสุขภาพที่8 โดยกรมการแพทย์    19 ก. ค. 62 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BCNN</dc:creator>
  <cp:lastModifiedBy>Lenovo</cp:lastModifiedBy>
  <cp:revision>282</cp:revision>
  <dcterms:created xsi:type="dcterms:W3CDTF">2019-01-10T15:18:13Z</dcterms:created>
  <dcterms:modified xsi:type="dcterms:W3CDTF">2019-08-13T15:14:20Z</dcterms:modified>
</cp:coreProperties>
</file>